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2" r:id="rId3"/>
  </p:sldMasterIdLst>
  <p:notesMasterIdLst>
    <p:notesMasterId r:id="rId6"/>
  </p:notesMasterIdLst>
  <p:handoutMasterIdLst>
    <p:handoutMasterId r:id="rId57"/>
  </p:handoutMasterIdLst>
  <p:sldIdLst>
    <p:sldId id="260" r:id="rId4"/>
    <p:sldId id="265" r:id="rId5"/>
    <p:sldId id="290" r:id="rId7"/>
    <p:sldId id="291" r:id="rId8"/>
    <p:sldId id="292" r:id="rId9"/>
    <p:sldId id="293" r:id="rId10"/>
    <p:sldId id="294" r:id="rId11"/>
    <p:sldId id="271" r:id="rId12"/>
    <p:sldId id="295" r:id="rId13"/>
    <p:sldId id="296" r:id="rId14"/>
    <p:sldId id="297" r:id="rId15"/>
    <p:sldId id="298" r:id="rId16"/>
    <p:sldId id="299" r:id="rId17"/>
    <p:sldId id="300" r:id="rId18"/>
    <p:sldId id="272"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283" r:id="rId56"/>
  </p:sldIdLst>
  <p:sldSz cx="12192000" cy="6858000"/>
  <p:notesSz cx="6858000" cy="9144000"/>
  <p:embeddedFontLst>
    <p:embeddedFont>
      <p:font typeface="Arial Unicode MS" panose="020B0604020202020204" charset="-122"/>
      <p:regular r:id="rId61"/>
    </p:embeddedFont>
  </p:embeddedFont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ACCA"/>
    <a:srgbClr val="D9955E"/>
    <a:srgbClr val="73BBA9"/>
    <a:srgbClr val="E18723"/>
    <a:srgbClr val="F0F0F0"/>
    <a:srgbClr val="D5C38F"/>
    <a:srgbClr val="FCDFC0"/>
    <a:srgbClr val="EA96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947"/>
    <p:restoredTop sz="94660"/>
  </p:normalViewPr>
  <p:slideViewPr>
    <p:cSldViewPr snapToGrid="0" showGuides="1">
      <p:cViewPr varScale="1">
        <p:scale>
          <a:sx n="92" d="100"/>
          <a:sy n="92" d="100"/>
        </p:scale>
        <p:origin x="-117" y="-57"/>
      </p:cViewPr>
      <p:guideLst>
        <p:guide orient="horz" pos="1619"/>
        <p:guide pos="3840"/>
      </p:guideLst>
    </p:cSldViewPr>
  </p:slideViewPr>
  <p:notesTextViewPr>
    <p:cViewPr>
      <p:scale>
        <a:sx n="1" d="1"/>
        <a:sy n="1" d="1"/>
      </p:scale>
      <p:origin x="0" y="0"/>
    </p:cViewPr>
  </p:notesTextViewPr>
  <p:sorterViewPr showFormatting="0">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1" Type="http://schemas.openxmlformats.org/officeDocument/2006/relationships/font" Target="fonts/font1.fntdata"/><Relationship Id="rId60" Type="http://schemas.openxmlformats.org/officeDocument/2006/relationships/tableStyles" Target="tableStyles.xml"/><Relationship Id="rId6" Type="http://schemas.openxmlformats.org/officeDocument/2006/relationships/notesMaster" Target="notesMasters/notesMaster1.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p>
            <a:pPr lvl="0" algn="r" eaLnBrk="1" fontAlgn="base" hangingPunct="1"/>
            <a:fld id="{9A0DB2DC-4C9A-4742-B13C-FB6460FD3503}" type="slidenum">
              <a:rPr lang="zh-CN" altLang="en-US" sz="1200" strike="noStrike" noProof="1" dirty="0">
                <a:latin typeface="Calibri" panose="020F0502020204030204" pitchFamily="34" charset="0"/>
                <a:ea typeface="SimSun"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noTextEdit="1"/>
          </p:cNvSpPr>
          <p:nvPr>
            <p:ph type="sldImg"/>
          </p:nvPr>
        </p:nvSpPr>
        <p:spPr>
          <a:ln>
            <a:solidFill>
              <a:srgbClr val="000000"/>
            </a:solidFill>
            <a:miter/>
          </a:ln>
        </p:spPr>
      </p:sp>
      <p:sp>
        <p:nvSpPr>
          <p:cNvPr id="9218"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921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indent="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noTextEdit="1"/>
          </p:cNvSpPr>
          <p:nvPr>
            <p:ph type="sldImg"/>
          </p:nvPr>
        </p:nvSpPr>
        <p:spPr>
          <a:ln>
            <a:solidFill>
              <a:srgbClr val="000000"/>
            </a:solidFill>
            <a:miter/>
          </a:ln>
        </p:spPr>
      </p:sp>
      <p:sp>
        <p:nvSpPr>
          <p:cNvPr id="9218"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921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indent="0" algn="r"/>
            <a:fld id="{9A0DB2DC-4C9A-4742-B13C-FB6460FD3503}" type="slidenum">
              <a:rPr lang="zh-CN" altLang="en-US" sz="1200" dirty="0">
                <a:latin typeface="Calibri" panose="020F0502020204030204" pitchFamily="34" charset="0"/>
                <a:ea typeface="SimSun" pitchFamily="2" charset="-122"/>
              </a:rPr>
            </a:fld>
            <a:endParaRPr lang="zh-CN" altLang="en-US" sz="1200" dirty="0">
              <a:latin typeface="Calibri" panose="020F0502020204030204" pitchFamily="34" charset="0"/>
              <a:ea typeface="SimSun"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noTextEdit="1"/>
          </p:cNvSpPr>
          <p:nvPr>
            <p:ph type="sldImg"/>
          </p:nvPr>
        </p:nvSpPr>
        <p:spPr>
          <a:ln>
            <a:solidFill>
              <a:srgbClr val="000000"/>
            </a:solidFill>
            <a:miter/>
          </a:ln>
        </p:spPr>
      </p:sp>
      <p:sp>
        <p:nvSpPr>
          <p:cNvPr id="9218"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921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indent="0" algn="r"/>
            <a:fld id="{9A0DB2DC-4C9A-4742-B13C-FB6460FD3503}" type="slidenum">
              <a:rPr lang="zh-CN" altLang="en-US" sz="1200" dirty="0">
                <a:latin typeface="Calibri" panose="020F0502020204030204" pitchFamily="34" charset="0"/>
                <a:ea typeface="SimSun" pitchFamily="2" charset="-122"/>
              </a:rPr>
            </a:fld>
            <a:endParaRPr lang="zh-CN" altLang="en-US" sz="1200" dirty="0">
              <a:latin typeface="Calibri" panose="020F0502020204030204" pitchFamily="34" charset="0"/>
              <a:ea typeface="SimSun"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noTextEdit="1"/>
          </p:cNvSpPr>
          <p:nvPr>
            <p:ph type="sldImg"/>
          </p:nvPr>
        </p:nvSpPr>
        <p:spPr>
          <a:ln>
            <a:solidFill>
              <a:srgbClr val="000000"/>
            </a:solidFill>
            <a:miter/>
          </a:ln>
        </p:spPr>
      </p:sp>
      <p:sp>
        <p:nvSpPr>
          <p:cNvPr id="9218"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921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indent="0" algn="r"/>
            <a:fld id="{9A0DB2DC-4C9A-4742-B13C-FB6460FD3503}" type="slidenum">
              <a:rPr lang="zh-CN" altLang="en-US" sz="1200" dirty="0">
                <a:latin typeface="Calibri" panose="020F0502020204030204" pitchFamily="34" charset="0"/>
                <a:ea typeface="SimSun" pitchFamily="2" charset="-122"/>
              </a:rPr>
            </a:fld>
            <a:endParaRPr lang="zh-CN" altLang="en-US" sz="1200" dirty="0">
              <a:latin typeface="Calibri" panose="020F0502020204030204" pitchFamily="34" charset="0"/>
              <a:ea typeface="SimSun"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noTextEdit="1"/>
          </p:cNvSpPr>
          <p:nvPr>
            <p:ph type="sldImg"/>
          </p:nvPr>
        </p:nvSpPr>
        <p:spPr>
          <a:ln>
            <a:solidFill>
              <a:srgbClr val="000000"/>
            </a:solidFill>
            <a:miter/>
          </a:ln>
        </p:spPr>
      </p:sp>
      <p:sp>
        <p:nvSpPr>
          <p:cNvPr id="9218"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921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indent="0" algn="r"/>
            <a:fld id="{9A0DB2DC-4C9A-4742-B13C-FB6460FD3503}" type="slidenum">
              <a:rPr lang="zh-CN" altLang="en-US" sz="1200" dirty="0">
                <a:latin typeface="Calibri" panose="020F0502020204030204" pitchFamily="34" charset="0"/>
                <a:ea typeface="SimSun" pitchFamily="2" charset="-122"/>
              </a:rPr>
            </a:fld>
            <a:endParaRPr lang="zh-CN" altLang="en-US" sz="1200" dirty="0">
              <a:latin typeface="Calibri" panose="020F0502020204030204" pitchFamily="34" charset="0"/>
              <a:ea typeface="SimSun"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noTextEdit="1"/>
          </p:cNvSpPr>
          <p:nvPr>
            <p:ph type="sldImg"/>
          </p:nvPr>
        </p:nvSpPr>
        <p:spPr>
          <a:ln>
            <a:solidFill>
              <a:srgbClr val="000000"/>
            </a:solidFill>
            <a:miter/>
          </a:ln>
        </p:spPr>
      </p:sp>
      <p:sp>
        <p:nvSpPr>
          <p:cNvPr id="9218"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921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indent="0" algn="r"/>
            <a:fld id="{9A0DB2DC-4C9A-4742-B13C-FB6460FD3503}" type="slidenum">
              <a:rPr lang="zh-CN" altLang="en-US" sz="1200" dirty="0">
                <a:latin typeface="Calibri" panose="020F0502020204030204" pitchFamily="34" charset="0"/>
                <a:ea typeface="SimSun" pitchFamily="2" charset="-122"/>
              </a:rPr>
            </a:fld>
            <a:endParaRPr lang="zh-CN" altLang="en-US" sz="1200" dirty="0">
              <a:latin typeface="Calibri" panose="020F0502020204030204" pitchFamily="34" charset="0"/>
              <a:ea typeface="SimSun"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0F0F0"/>
        </a:solidFill>
        <a:effectLst/>
      </p:bgPr>
    </p:bg>
    <p:spTree>
      <p:nvGrpSpPr>
        <p:cNvPr id="1" name=""/>
        <p:cNvGrpSpPr/>
        <p:nvPr/>
      </p:nvGrpSpPr>
      <p:grpSpPr>
        <a:xfrm>
          <a:off x="0" y="0"/>
          <a:ext cx="0" cy="0"/>
          <a:chOff x="0" y="0"/>
          <a:chExt cx="0" cy="0"/>
        </a:xfrm>
      </p:grpSpPr>
      <p:sp>
        <p:nvSpPr>
          <p:cNvPr id="7" name="矩形 6"/>
          <p:cNvSpPr/>
          <p:nvPr/>
        </p:nvSpPr>
        <p:spPr>
          <a:xfrm>
            <a:off x="0" y="-14287"/>
            <a:ext cx="12192000" cy="39528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6604000"/>
            <a:ext cx="12192000" cy="254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fontAlgn="base"/>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0F0F0"/>
        </a:solidFill>
        <a:effectLst/>
      </p:bgPr>
    </p:bg>
    <p:spTree>
      <p:nvGrpSpPr>
        <p:cNvPr id="1" name=""/>
        <p:cNvGrpSpPr/>
        <p:nvPr/>
      </p:nvGrpSpPr>
      <p:grpSpPr>
        <a:xfrm>
          <a:off x="0" y="0"/>
          <a:ext cx="0" cy="0"/>
          <a:chOff x="0" y="0"/>
          <a:chExt cx="0" cy="0"/>
        </a:xfrm>
      </p:grpSpPr>
      <p:sp>
        <p:nvSpPr>
          <p:cNvPr id="7" name="矩形 6"/>
          <p:cNvSpPr/>
          <p:nvPr/>
        </p:nvSpPr>
        <p:spPr>
          <a:xfrm>
            <a:off x="0" y="-14287"/>
            <a:ext cx="12192000" cy="39528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6604000"/>
            <a:ext cx="12192000" cy="254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8"/>
          <p:cNvSpPr/>
          <p:nvPr/>
        </p:nvSpPr>
        <p:spPr>
          <a:xfrm>
            <a:off x="11361738" y="6327775"/>
            <a:ext cx="433388" cy="4333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灯片编号占位符 4"/>
          <p:cNvSpPr>
            <a:spLocks noGrp="1"/>
          </p:cNvSpPr>
          <p:nvPr>
            <p:ph type="sldNum" sz="quarter" idx="4"/>
          </p:nvPr>
        </p:nvSpPr>
        <p:spPr>
          <a:xfrm>
            <a:off x="11376025" y="6361113"/>
            <a:ext cx="403225" cy="365125"/>
          </a:xfrm>
          <a:prstGeom prst="rect">
            <a:avLst/>
          </a:prstGeom>
        </p:spPr>
        <p:txBody>
          <a:bodyPr vert="horz" wrap="square" lIns="91440" tIns="45720" rIns="91440" bIns="45720" numCol="1" anchor="ctr" anchorCtr="0" compatLnSpc="1"/>
          <a:p>
            <a:pPr algn="ctr" fontAlgn="base"/>
            <a:fld id="{9A0DB2DC-4C9A-4742-B13C-FB6460FD3503}" type="slidenum">
              <a:rPr lang="zh-CN" altLang="en-US" strike="noStrike" noProof="1" dirty="0">
                <a:solidFill>
                  <a:schemeClr val="bg1"/>
                </a:solidFill>
                <a:latin typeface="微软雅黑 Light" panose="020B0502040204020203" pitchFamily="34" charset="-122"/>
                <a:ea typeface="微软雅黑 Light" panose="020B0502040204020203" pitchFamily="34" charset="-122"/>
                <a:cs typeface="+mn-cs"/>
              </a:rPr>
            </a:fld>
            <a:endParaRPr lang="zh-CN" altLang="en-US"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11"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itchFamily="2" charset="-122"/>
                <a:cs typeface="+mn-cs"/>
              </a:rPr>
            </a:fld>
            <a:endParaRPr lang="zh-CN" altLang="en-US" strike="noStrike" noProof="1" dirty="0">
              <a:latin typeface="Calibri" panose="020F0502020204030204" pitchFamily="34" charset="0"/>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0F0F0"/>
        </a:solidFill>
        <a:effectLst/>
      </p:bgPr>
    </p:bg>
    <p:spTree>
      <p:nvGrpSpPr>
        <p:cNvPr id="1" name=""/>
        <p:cNvGrpSpPr/>
        <p:nvPr/>
      </p:nvGrpSpPr>
      <p:grpSpPr>
        <a:xfrm>
          <a:off x="0" y="0"/>
          <a:ext cx="0" cy="0"/>
          <a:chOff x="0" y="0"/>
          <a:chExt cx="0" cy="0"/>
        </a:xfrm>
      </p:grpSpPr>
      <p:sp>
        <p:nvSpPr>
          <p:cNvPr id="7" name="矩形 6"/>
          <p:cNvSpPr/>
          <p:nvPr/>
        </p:nvSpPr>
        <p:spPr>
          <a:xfrm>
            <a:off x="0" y="-14287"/>
            <a:ext cx="12192000" cy="39528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6604000"/>
            <a:ext cx="12192000" cy="254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fontAlgn="base"/>
            <a:fld id="{9A0DB2DC-4C9A-4742-B13C-FB6460FD3503}" type="slidenum">
              <a:rPr lang="zh-CN" altLang="en-US" strike="noStrike" noProof="1" dirty="0">
                <a:latin typeface="Calibri" panose="020F0502020204030204" pitchFamily="34" charset="0"/>
                <a:ea typeface="SimSun" pitchFamily="2" charset="-122"/>
                <a:cs typeface="+mn-cs"/>
              </a:rPr>
            </a:fld>
            <a:endParaRPr lang="zh-CN" altLang="en-US" strike="noStrike" noProof="1"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0F0F0"/>
        </a:solidFill>
        <a:effectLst/>
      </p:bgPr>
    </p:bg>
    <p:spTree>
      <p:nvGrpSpPr>
        <p:cNvPr id="1" name=""/>
        <p:cNvGrpSpPr/>
        <p:nvPr/>
      </p:nvGrpSpPr>
      <p:grpSpPr>
        <a:xfrm>
          <a:off x="0" y="0"/>
          <a:ext cx="0" cy="0"/>
          <a:chOff x="0" y="0"/>
          <a:chExt cx="0" cy="0"/>
        </a:xfrm>
      </p:grpSpPr>
      <p:sp>
        <p:nvSpPr>
          <p:cNvPr id="7" name="矩形 6"/>
          <p:cNvSpPr/>
          <p:nvPr/>
        </p:nvSpPr>
        <p:spPr>
          <a:xfrm>
            <a:off x="0" y="-14287"/>
            <a:ext cx="12192000" cy="39528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6604000"/>
            <a:ext cx="12192000" cy="254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8"/>
          <p:cNvSpPr/>
          <p:nvPr/>
        </p:nvSpPr>
        <p:spPr>
          <a:xfrm>
            <a:off x="11361738" y="6327775"/>
            <a:ext cx="433388" cy="4333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灯片编号占位符 4"/>
          <p:cNvSpPr>
            <a:spLocks noGrp="1"/>
          </p:cNvSpPr>
          <p:nvPr>
            <p:ph type="sldNum" sz="quarter" idx="4"/>
          </p:nvPr>
        </p:nvSpPr>
        <p:spPr>
          <a:xfrm>
            <a:off x="11376025" y="6361113"/>
            <a:ext cx="403225" cy="365125"/>
          </a:xfrm>
          <a:prstGeom prst="rect">
            <a:avLst/>
          </a:prstGeom>
        </p:spPr>
        <p:txBody>
          <a:bodyPr vert="horz" wrap="square" lIns="91440" tIns="45720" rIns="91440" bIns="45720" numCol="1" anchor="ctr" anchorCtr="0" compatLnSpc="1"/>
          <a:p>
            <a:pPr algn="ctr" fontAlgn="base"/>
            <a:fld id="{9A0DB2DC-4C9A-4742-B13C-FB6460FD3503}" type="slidenum">
              <a:rPr lang="zh-CN" altLang="en-US" strike="noStrike" noProof="1" dirty="0">
                <a:solidFill>
                  <a:schemeClr val="bg1"/>
                </a:solidFill>
                <a:latin typeface="微软雅黑 Light" panose="020B0502040204020203" pitchFamily="34" charset="-122"/>
                <a:ea typeface="微软雅黑 Light" panose="020B0502040204020203" pitchFamily="34" charset="-122"/>
                <a:cs typeface="+mn-cs"/>
              </a:rPr>
            </a:fld>
            <a:endParaRPr lang="zh-CN" altLang="en-US" strike="noStrike" noProof="1" dirty="0">
              <a:solidFill>
                <a:schemeClr val="bg1"/>
              </a:solidFill>
              <a:latin typeface="微软雅黑 Light" panose="020B0502040204020203" pitchFamily="34" charset="-122"/>
              <a:ea typeface="微软雅黑 Light" panose="020B0502040204020203" pitchFamily="34" charset="-122"/>
            </a:endParaRPr>
          </a:p>
        </p:txBody>
      </p:sp>
      <p:sp>
        <p:nvSpPr>
          <p:cNvPr id="11"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indent="-22860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p:fade/>
  </p:transition>
  <p:hf sldNum="0" hdr="0" ftr="0" dt="0"/>
  <p:txStyles>
    <p:titleStyle>
      <a:lvl1pPr algn="l" rtl="0" fontAlgn="base">
        <a:lnSpc>
          <a:spcPct val="90000"/>
        </a:lnSpc>
        <a:spcBef>
          <a:spcPct val="0"/>
        </a:spcBef>
        <a:spcAft>
          <a:spcPct val="0"/>
        </a:spcAft>
        <a:defRPr sz="4400" kern="1200">
          <a:solidFill>
            <a:schemeClr val="tx1"/>
          </a:solidFill>
          <a:latin typeface="微软雅黑 Light" panose="020B0502040204020203" pitchFamily="34" charset="-122"/>
          <a:ea typeface="微软雅黑 Light" panose="020B0502040204020203" pitchFamily="34" charset="-122"/>
          <a:cs typeface="+mj-cs"/>
        </a:defRPr>
      </a:lvl1pPr>
      <a:lvl2pPr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indent="-22860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fld id="{9A0DB2DC-4C9A-4742-B13C-FB6460FD3503}" type="slidenum">
              <a:rPr lang="zh-CN" altLang="en-US" strike="noStrike" noProof="1" dirty="0">
                <a:latin typeface="Calibri" panose="020F0502020204030204" pitchFamily="34" charset="0"/>
                <a:ea typeface="SimSun" pitchFamily="2" charset="-122"/>
                <a:cs typeface="+mn-cs"/>
              </a:rPr>
            </a:fld>
            <a:endParaRPr lang="zh-CN" altLang="en-US"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ransition>
    <p:fade/>
  </p:transition>
  <p:hf sldNum="0" hdr="0" ftr="0" dt="0"/>
  <p:txStyles>
    <p:titleStyle>
      <a:lvl1pPr algn="l" rtl="0" fontAlgn="base">
        <a:lnSpc>
          <a:spcPct val="90000"/>
        </a:lnSpc>
        <a:spcBef>
          <a:spcPct val="0"/>
        </a:spcBef>
        <a:spcAft>
          <a:spcPct val="0"/>
        </a:spcAft>
        <a:defRPr sz="4400" kern="1200">
          <a:solidFill>
            <a:schemeClr val="tx1"/>
          </a:solidFill>
          <a:latin typeface="微软雅黑 Light" panose="020B0502040204020203" pitchFamily="34" charset="-122"/>
          <a:ea typeface="微软雅黑 Light" panose="020B0502040204020203" pitchFamily="34" charset="-122"/>
          <a:cs typeface="+mj-cs"/>
        </a:defRPr>
      </a:lvl1pPr>
      <a:lvl2pPr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4.png"/><Relationship Id="rId1"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grpSp>
        <p:nvGrpSpPr>
          <p:cNvPr id="3" name="组合 12"/>
          <p:cNvGrpSpPr/>
          <p:nvPr/>
        </p:nvGrpSpPr>
        <p:grpSpPr>
          <a:xfrm>
            <a:off x="5325745" y="1422083"/>
            <a:ext cx="6865938" cy="3621087"/>
            <a:chOff x="5317434" y="1471969"/>
            <a:chExt cx="6866217" cy="3620226"/>
          </a:xfrm>
        </p:grpSpPr>
        <p:sp>
          <p:nvSpPr>
            <p:cNvPr id="4" name="矩形 3"/>
            <p:cNvSpPr/>
            <p:nvPr/>
          </p:nvSpPr>
          <p:spPr>
            <a:xfrm>
              <a:off x="6880955" y="1977850"/>
              <a:ext cx="3746275" cy="2693504"/>
            </a:xfrm>
            <a:prstGeom prst="rect">
              <a:avLst/>
            </a:prstGeom>
            <a:solidFill>
              <a:schemeClr val="tx1">
                <a:alpha val="49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148" name="图片 37"/>
            <p:cNvPicPr>
              <a:picLocks noChangeAspect="1"/>
            </p:cNvPicPr>
            <p:nvPr/>
          </p:nvPicPr>
          <p:blipFill>
            <a:blip r:embed="rId1"/>
            <a:stretch>
              <a:fillRect/>
            </a:stretch>
          </p:blipFill>
          <p:spPr>
            <a:xfrm>
              <a:off x="5317434" y="1471969"/>
              <a:ext cx="6617909" cy="3620226"/>
            </a:xfrm>
            <a:prstGeom prst="rect">
              <a:avLst/>
            </a:prstGeom>
            <a:noFill/>
            <a:ln w="9525">
              <a:noFill/>
            </a:ln>
          </p:spPr>
        </p:pic>
        <p:grpSp>
          <p:nvGrpSpPr>
            <p:cNvPr id="6149" name="组合 25"/>
            <p:cNvGrpSpPr/>
            <p:nvPr/>
          </p:nvGrpSpPr>
          <p:grpSpPr>
            <a:xfrm rot="-2011673">
              <a:off x="11066964" y="2500533"/>
              <a:ext cx="782726" cy="1044745"/>
              <a:chOff x="4080956" y="3122019"/>
              <a:chExt cx="883690" cy="1305928"/>
            </a:xfrm>
          </p:grpSpPr>
          <p:sp>
            <p:nvSpPr>
              <p:cNvPr id="17" name="椭圆 16"/>
              <p:cNvSpPr/>
              <p:nvPr/>
            </p:nvSpPr>
            <p:spPr>
              <a:xfrm>
                <a:off x="4083426" y="3121962"/>
                <a:ext cx="880042" cy="825302"/>
              </a:xfrm>
              <a:prstGeom prst="ellipse">
                <a:avLst/>
              </a:prstGeom>
              <a:gradFill flip="none" rotWithShape="1">
                <a:gsLst>
                  <a:gs pos="0">
                    <a:schemeClr val="tx1">
                      <a:alpha val="40000"/>
                    </a:schemeClr>
                  </a:gs>
                  <a:gs pos="98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17"/>
              <p:cNvSpPr/>
              <p:nvPr/>
            </p:nvSpPr>
            <p:spPr>
              <a:xfrm>
                <a:off x="4082504" y="3118980"/>
                <a:ext cx="883627" cy="1122887"/>
              </a:xfrm>
              <a:prstGeom prst="ellipse">
                <a:avLst/>
              </a:prstGeom>
              <a:gradFill flip="none" rotWithShape="1">
                <a:gsLst>
                  <a:gs pos="0">
                    <a:schemeClr val="tx1">
                      <a:alpha val="40000"/>
                    </a:schemeClr>
                  </a:gs>
                  <a:gs pos="98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椭圆 19"/>
              <p:cNvSpPr/>
              <p:nvPr/>
            </p:nvSpPr>
            <p:spPr>
              <a:xfrm>
                <a:off x="4246647" y="3122364"/>
                <a:ext cx="553835" cy="1305406"/>
              </a:xfrm>
              <a:prstGeom prst="ellipse">
                <a:avLst/>
              </a:prstGeom>
              <a:gradFill flip="none" rotWithShape="1">
                <a:gsLst>
                  <a:gs pos="0">
                    <a:schemeClr val="tx1">
                      <a:alpha val="40000"/>
                    </a:schemeClr>
                  </a:gs>
                  <a:gs pos="98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6153" name="组合 27"/>
            <p:cNvGrpSpPr/>
            <p:nvPr/>
          </p:nvGrpSpPr>
          <p:grpSpPr>
            <a:xfrm rot="38452" flipH="1">
              <a:off x="10701236" y="1810106"/>
              <a:ext cx="1482415" cy="1501178"/>
              <a:chOff x="1759408" y="2307244"/>
              <a:chExt cx="1498065" cy="1517028"/>
            </a:xfrm>
          </p:grpSpPr>
          <p:sp>
            <p:nvSpPr>
              <p:cNvPr id="27" name="椭圆 26"/>
              <p:cNvSpPr/>
              <p:nvPr/>
            </p:nvSpPr>
            <p:spPr>
              <a:xfrm>
                <a:off x="2154793" y="3000283"/>
                <a:ext cx="774700" cy="774700"/>
              </a:xfrm>
              <a:prstGeom prst="ellipse">
                <a:avLst/>
              </a:prstGeom>
              <a:solidFill>
                <a:schemeClr val="tx1">
                  <a:alpha val="75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155" name="图片 20"/>
              <p:cNvPicPr>
                <a:picLocks noChangeAspect="1"/>
              </p:cNvPicPr>
              <p:nvPr/>
            </p:nvPicPr>
            <p:blipFill>
              <a:blip r:embed="rId2"/>
              <a:stretch>
                <a:fillRect/>
              </a:stretch>
            </p:blipFill>
            <p:spPr>
              <a:xfrm>
                <a:off x="1759408" y="2307244"/>
                <a:ext cx="1498065" cy="1517028"/>
              </a:xfrm>
              <a:prstGeom prst="rect">
                <a:avLst/>
              </a:prstGeom>
              <a:noFill/>
              <a:ln w="9525">
                <a:noFill/>
              </a:ln>
            </p:spPr>
          </p:pic>
        </p:grpSp>
        <p:pic>
          <p:nvPicPr>
            <p:cNvPr id="23" name="图片 22"/>
            <p:cNvPicPr>
              <a:picLocks noChangeAspect="1"/>
            </p:cNvPicPr>
            <p:nvPr/>
          </p:nvPicPr>
          <p:blipFill>
            <a:blip r:embed="rId3"/>
            <a:stretch>
              <a:fillRect/>
            </a:stretch>
          </p:blipFill>
          <p:spPr>
            <a:xfrm rot="419487">
              <a:off x="10265873" y="3220978"/>
              <a:ext cx="1251001" cy="1252239"/>
            </a:xfrm>
            <a:prstGeom prst="rect">
              <a:avLst/>
            </a:prstGeom>
            <a:effectLst>
              <a:outerShdw blurRad="50800" dist="38100" dir="2700000" algn="tl" rotWithShape="0">
                <a:prstClr val="black">
                  <a:alpha val="51000"/>
                </a:prstClr>
              </a:outerShdw>
            </a:effectLst>
          </p:spPr>
        </p:pic>
        <p:pic>
          <p:nvPicPr>
            <p:cNvPr id="2" name="图片 1"/>
            <p:cNvPicPr>
              <a:picLocks noChangeAspect="1"/>
            </p:cNvPicPr>
            <p:nvPr/>
          </p:nvPicPr>
          <p:blipFill rotWithShape="1">
            <a:blip r:embed="rId4"/>
            <a:srcRect l="36022" r="37077"/>
            <a:stretch>
              <a:fillRect/>
            </a:stretch>
          </p:blipFill>
          <p:spPr>
            <a:xfrm rot="21306189">
              <a:off x="5796878" y="3235262"/>
              <a:ext cx="649314" cy="1431585"/>
            </a:xfrm>
            <a:prstGeom prst="rect">
              <a:avLst/>
            </a:prstGeom>
            <a:effectLst>
              <a:outerShdw blurRad="114300" dist="38100" dir="2700000" algn="tl" rotWithShape="0">
                <a:prstClr val="black">
                  <a:alpha val="70000"/>
                </a:prstClr>
              </a:outerShdw>
            </a:effectLst>
          </p:spPr>
        </p:pic>
      </p:grpSp>
      <p:sp>
        <p:nvSpPr>
          <p:cNvPr id="5" name="矩形 4"/>
          <p:cNvSpPr/>
          <p:nvPr/>
        </p:nvSpPr>
        <p:spPr>
          <a:xfrm>
            <a:off x="0" y="0"/>
            <a:ext cx="12192000" cy="533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3"/>
          <p:cNvSpPr/>
          <p:nvPr/>
        </p:nvSpPr>
        <p:spPr>
          <a:xfrm>
            <a:off x="0" y="5586413"/>
            <a:ext cx="12192000" cy="12827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0" name="组合 7"/>
          <p:cNvGrpSpPr/>
          <p:nvPr/>
        </p:nvGrpSpPr>
        <p:grpSpPr>
          <a:xfrm>
            <a:off x="5514975" y="4960938"/>
            <a:ext cx="1162050" cy="1162050"/>
            <a:chOff x="5515039" y="4961671"/>
            <a:chExt cx="1161921" cy="1161920"/>
          </a:xfrm>
        </p:grpSpPr>
        <p:sp>
          <p:nvSpPr>
            <p:cNvPr id="6" name="椭圆 5"/>
            <p:cNvSpPr/>
            <p:nvPr/>
          </p:nvSpPr>
          <p:spPr>
            <a:xfrm>
              <a:off x="5515039" y="4961671"/>
              <a:ext cx="1161921" cy="116192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62" name="文本框 6"/>
            <p:cNvSpPr txBox="1"/>
            <p:nvPr/>
          </p:nvSpPr>
          <p:spPr>
            <a:xfrm>
              <a:off x="5515039" y="5222718"/>
              <a:ext cx="1161921" cy="646331"/>
            </a:xfrm>
            <a:prstGeom prst="rect">
              <a:avLst/>
            </a:prstGeom>
            <a:noFill/>
            <a:ln w="9525">
              <a:noFill/>
            </a:ln>
          </p:spPr>
          <p:txBody>
            <a:bodyPr wrap="none" anchor="t" anchorCtr="0">
              <a:spAutoFit/>
            </a:bodyPr>
            <a:p>
              <a:pPr algn="ctr"/>
              <a:r>
                <a:rPr lang="en-US" altLang="zh-CN" sz="3600" dirty="0">
                  <a:solidFill>
                    <a:schemeClr val="accent1"/>
                  </a:solidFill>
                  <a:latin typeface="微软雅黑 Light" panose="020B0502040204020203" pitchFamily="34" charset="-122"/>
                  <a:ea typeface="微软雅黑 Light" panose="020B0502040204020203" pitchFamily="34" charset="-122"/>
                </a:rPr>
                <a:t>Start</a:t>
              </a:r>
              <a:endParaRPr lang="zh-CN" altLang="en-US" sz="3600" dirty="0">
                <a:solidFill>
                  <a:schemeClr val="accent1"/>
                </a:solidFill>
                <a:latin typeface="微软雅黑 Light" panose="020B0502040204020203" pitchFamily="34" charset="-122"/>
                <a:ea typeface="微软雅黑 Light" panose="020B0502040204020203" pitchFamily="34" charset="-122"/>
              </a:endParaRPr>
            </a:p>
          </p:txBody>
        </p:sp>
      </p:grpSp>
      <p:grpSp>
        <p:nvGrpSpPr>
          <p:cNvPr id="11" name="组合 9"/>
          <p:cNvGrpSpPr/>
          <p:nvPr/>
        </p:nvGrpSpPr>
        <p:grpSpPr>
          <a:xfrm>
            <a:off x="536575" y="1587500"/>
            <a:ext cx="6002338" cy="2706335"/>
            <a:chOff x="440046" y="1186994"/>
            <a:chExt cx="6002216" cy="2706973"/>
          </a:xfrm>
        </p:grpSpPr>
        <p:sp>
          <p:nvSpPr>
            <p:cNvPr id="6164" name="文本框 15"/>
            <p:cNvSpPr txBox="1"/>
            <p:nvPr/>
          </p:nvSpPr>
          <p:spPr>
            <a:xfrm>
              <a:off x="440194" y="1770662"/>
              <a:ext cx="6002068" cy="2123305"/>
            </a:xfrm>
            <a:prstGeom prst="rect">
              <a:avLst/>
            </a:prstGeom>
            <a:noFill/>
            <a:ln w="9525">
              <a:noFill/>
            </a:ln>
          </p:spPr>
          <p:txBody>
            <a:bodyPr anchor="t" anchorCtr="0">
              <a:spAutoFit/>
            </a:bodyPr>
            <a:p>
              <a:r>
                <a:rPr lang="en-US" altLang="zh-CN" sz="6600" b="1" dirty="0">
                  <a:solidFill>
                    <a:schemeClr val="bg1"/>
                  </a:solidFill>
                  <a:latin typeface="Microsoft YaHei" panose="020B0503020204020204" pitchFamily="34" charset="-122"/>
                  <a:ea typeface="Microsoft YaHei" panose="020B0503020204020204" pitchFamily="34" charset="-122"/>
                </a:rPr>
                <a:t>Housing Price </a:t>
              </a:r>
              <a:endParaRPr lang="en-US" altLang="zh-CN" sz="6600" b="1" dirty="0">
                <a:solidFill>
                  <a:schemeClr val="bg1"/>
                </a:solidFill>
                <a:latin typeface="Microsoft YaHei" panose="020B0503020204020204" pitchFamily="34" charset="-122"/>
                <a:ea typeface="Microsoft YaHei" panose="020B0503020204020204" pitchFamily="34" charset="-122"/>
              </a:endParaRPr>
            </a:p>
            <a:p>
              <a:pPr algn="ctr"/>
              <a:r>
                <a:rPr lang="en-US" altLang="zh-CN" sz="6600" b="1" dirty="0">
                  <a:solidFill>
                    <a:schemeClr val="bg1"/>
                  </a:solidFill>
                  <a:latin typeface="Microsoft YaHei" panose="020B0503020204020204" pitchFamily="34" charset="-122"/>
                  <a:ea typeface="Microsoft YaHei" panose="020B0503020204020204" pitchFamily="34" charset="-122"/>
                </a:rPr>
                <a:t>Prediction</a:t>
              </a:r>
              <a:endParaRPr lang="en-US" altLang="zh-CN" sz="6600" b="1" dirty="0">
                <a:solidFill>
                  <a:schemeClr val="bg1"/>
                </a:solidFill>
                <a:latin typeface="Microsoft YaHei" panose="020B0503020204020204" pitchFamily="34" charset="-122"/>
                <a:ea typeface="Microsoft YaHei" panose="020B0503020204020204" pitchFamily="34" charset="-122"/>
              </a:endParaRPr>
            </a:p>
          </p:txBody>
        </p:sp>
        <p:sp>
          <p:nvSpPr>
            <p:cNvPr id="6165" name="文本框 18"/>
            <p:cNvSpPr txBox="1"/>
            <p:nvPr/>
          </p:nvSpPr>
          <p:spPr>
            <a:xfrm>
              <a:off x="440046" y="1186994"/>
              <a:ext cx="309866" cy="583702"/>
            </a:xfrm>
            <a:prstGeom prst="rect">
              <a:avLst/>
            </a:prstGeom>
            <a:noFill/>
            <a:ln w="9525">
              <a:noFill/>
            </a:ln>
          </p:spPr>
          <p:txBody>
            <a:bodyPr wrap="none" anchor="t" anchorCtr="0">
              <a:spAutoFit/>
            </a:bodyPr>
            <a:p>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a:off x="440511" y="1917416"/>
              <a:ext cx="5656010" cy="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sp>
        <p:nvSpPr>
          <p:cNvPr id="30" name="任意多边形 29"/>
          <p:cNvSpPr/>
          <p:nvPr/>
        </p:nvSpPr>
        <p:spPr>
          <a:xfrm rot="2700000" flipH="1">
            <a:off x="5994400" y="6219825"/>
            <a:ext cx="203200" cy="203200"/>
          </a:xfrm>
          <a:custGeom>
            <a:avLst/>
            <a:gdLst>
              <a:gd name="connsiteX0" fmla="*/ 612 w 1175689"/>
              <a:gd name="connsiteY0" fmla="*/ 0 h 1175689"/>
              <a:gd name="connsiteX1" fmla="*/ 612 w 1175689"/>
              <a:gd name="connsiteY1" fmla="*/ 1023043 h 1175689"/>
              <a:gd name="connsiteX2" fmla="*/ 0 w 1175689"/>
              <a:gd name="connsiteY2" fmla="*/ 1023043 h 1175689"/>
              <a:gd name="connsiteX3" fmla="*/ 0 w 1175689"/>
              <a:gd name="connsiteY3" fmla="*/ 1175077 h 1175689"/>
              <a:gd name="connsiteX4" fmla="*/ 612 w 1175689"/>
              <a:gd name="connsiteY4" fmla="*/ 1175077 h 1175689"/>
              <a:gd name="connsiteX5" fmla="*/ 612 w 1175689"/>
              <a:gd name="connsiteY5" fmla="*/ 1175689 h 1175689"/>
              <a:gd name="connsiteX6" fmla="*/ 152646 w 1175689"/>
              <a:gd name="connsiteY6" fmla="*/ 1175689 h 1175689"/>
              <a:gd name="connsiteX7" fmla="*/ 152646 w 1175689"/>
              <a:gd name="connsiteY7" fmla="*/ 1175077 h 1175689"/>
              <a:gd name="connsiteX8" fmla="*/ 1175689 w 1175689"/>
              <a:gd name="connsiteY8" fmla="*/ 1175077 h 1175689"/>
              <a:gd name="connsiteX9" fmla="*/ 1175689 w 1175689"/>
              <a:gd name="connsiteY9" fmla="*/ 1023043 h 1175689"/>
              <a:gd name="connsiteX10" fmla="*/ 152646 w 1175689"/>
              <a:gd name="connsiteY10" fmla="*/ 1023043 h 1175689"/>
              <a:gd name="connsiteX11" fmla="*/ 152646 w 1175689"/>
              <a:gd name="connsiteY11" fmla="*/ 0 h 11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5689" h="1175689">
                <a:moveTo>
                  <a:pt x="612" y="0"/>
                </a:moveTo>
                <a:lnTo>
                  <a:pt x="612" y="1023043"/>
                </a:lnTo>
                <a:lnTo>
                  <a:pt x="0" y="1023043"/>
                </a:lnTo>
                <a:lnTo>
                  <a:pt x="0" y="1175077"/>
                </a:lnTo>
                <a:lnTo>
                  <a:pt x="612" y="1175077"/>
                </a:lnTo>
                <a:lnTo>
                  <a:pt x="612" y="1175689"/>
                </a:lnTo>
                <a:lnTo>
                  <a:pt x="152646" y="1175689"/>
                </a:lnTo>
                <a:lnTo>
                  <a:pt x="152646" y="1175077"/>
                </a:lnTo>
                <a:lnTo>
                  <a:pt x="1175689" y="1175077"/>
                </a:lnTo>
                <a:lnTo>
                  <a:pt x="1175689" y="1023043"/>
                </a:lnTo>
                <a:lnTo>
                  <a:pt x="152646" y="1023043"/>
                </a:lnTo>
                <a:lnTo>
                  <a:pt x="15264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文本框 24"/>
          <p:cNvSpPr txBox="1"/>
          <p:nvPr/>
        </p:nvSpPr>
        <p:spPr>
          <a:xfrm>
            <a:off x="10002520" y="4960938"/>
            <a:ext cx="1997710" cy="583565"/>
          </a:xfrm>
          <a:prstGeom prst="rect">
            <a:avLst/>
          </a:prstGeom>
          <a:noFill/>
          <a:ln w="9525">
            <a:noFill/>
          </a:ln>
        </p:spPr>
        <p:txBody>
          <a:bodyPr wrap="none" anchor="t" anchorCtr="0">
            <a:spAutoFit/>
          </a:bodyPr>
          <a:p>
            <a:r>
              <a:rPr lang="en-US" altLang="zh-CN" sz="1600" b="1" dirty="0">
                <a:solidFill>
                  <a:schemeClr val="bg2"/>
                </a:solidFill>
                <a:latin typeface="微软雅黑 Light" panose="020B0502040204020203" pitchFamily="34" charset="-122"/>
                <a:ea typeface="微软雅黑 Light" panose="020B0502040204020203" pitchFamily="34" charset="-122"/>
              </a:rPr>
              <a:t>Submitted By</a:t>
            </a:r>
            <a:endParaRPr lang="en-US" altLang="zh-CN" sz="1600" b="1" dirty="0">
              <a:solidFill>
                <a:schemeClr val="bg2"/>
              </a:solidFill>
              <a:latin typeface="微软雅黑 Light" panose="020B0502040204020203" pitchFamily="34" charset="-122"/>
              <a:ea typeface="微软雅黑 Light" panose="020B0502040204020203" pitchFamily="34" charset="-122"/>
            </a:endParaRPr>
          </a:p>
          <a:p>
            <a:r>
              <a:rPr lang="en-US" altLang="zh-CN" sz="1600" b="1" dirty="0">
                <a:solidFill>
                  <a:schemeClr val="bg2"/>
                </a:solidFill>
                <a:latin typeface="微软雅黑 Light" panose="020B0502040204020203" pitchFamily="34" charset="-122"/>
                <a:ea typeface="微软雅黑 Light" panose="020B0502040204020203" pitchFamily="34" charset="-122"/>
              </a:rPr>
              <a:t>Matta Akhil Reddy</a:t>
            </a:r>
            <a:endParaRPr lang="en-US" altLang="zh-CN" sz="1600" b="1" dirty="0">
              <a:solidFill>
                <a:schemeClr val="bg2"/>
              </a:solidFill>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500"/>
                            </p:stCondLst>
                            <p:childTnLst>
                              <p:par>
                                <p:cTn id="15" presetID="49" presetClass="entr" presetSubtype="0" decel="10000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000000"/>
                                          </p:val>
                                        </p:tav>
                                        <p:tav tm="100000">
                                          <p:val>
                                            <p:strVal val="#ppt_w"/>
                                          </p:val>
                                        </p:tav>
                                      </p:tavLst>
                                    </p:anim>
                                    <p:anim calcmode="lin" valueType="num">
                                      <p:cBhvr>
                                        <p:cTn id="18" dur="500" fill="hold"/>
                                        <p:tgtEl>
                                          <p:spTgt spid="10"/>
                                        </p:tgtEl>
                                        <p:attrNameLst>
                                          <p:attrName>ppt_h</p:attrName>
                                        </p:attrNameLst>
                                      </p:cBhvr>
                                      <p:tavLst>
                                        <p:tav tm="0">
                                          <p:val>
                                            <p:fltVal val="0.000000"/>
                                          </p:val>
                                        </p:tav>
                                        <p:tav tm="100000">
                                          <p:val>
                                            <p:strVal val="#ppt_h"/>
                                          </p:val>
                                        </p:tav>
                                      </p:tavLst>
                                    </p:anim>
                                    <p:anim calcmode="lin" valueType="num">
                                      <p:cBhvr>
                                        <p:cTn id="19" dur="500" fill="hold"/>
                                        <p:tgtEl>
                                          <p:spTgt spid="10"/>
                                        </p:tgtEl>
                                        <p:attrNameLst>
                                          <p:attrName>style.rotation</p:attrName>
                                        </p:attrNameLst>
                                      </p:cBhvr>
                                      <p:tavLst>
                                        <p:tav tm="0">
                                          <p:val>
                                            <p:fltVal val="360.000000"/>
                                          </p:val>
                                        </p:tav>
                                        <p:tav tm="100000">
                                          <p:val>
                                            <p:fltVal val="0.000000"/>
                                          </p:val>
                                        </p:tav>
                                      </p:tavLst>
                                    </p:anim>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1000"/>
                            </p:stCondLst>
                            <p:childTnLst>
                              <p:par>
                                <p:cTn id="25" presetID="12" presetClass="entr" presetSubtype="1"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250"/>
                                        <p:tgtEl>
                                          <p:spTgt spid="30"/>
                                        </p:tgtEl>
                                        <p:attrNameLst>
                                          <p:attrName>ppt_y</p:attrName>
                                        </p:attrNameLst>
                                      </p:cBhvr>
                                      <p:tavLst>
                                        <p:tav tm="0">
                                          <p:val>
                                            <p:strVal val="#ppt_y-#ppt_h*1.125000"/>
                                          </p:val>
                                        </p:tav>
                                        <p:tav tm="100000">
                                          <p:val>
                                            <p:strVal val="#ppt_y"/>
                                          </p:val>
                                        </p:tav>
                                      </p:tavLst>
                                    </p:anim>
                                    <p:animEffect transition="in" filter="wipe(down)">
                                      <p:cBhvr>
                                        <p:cTn id="28"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32"/>
          <p:cNvGrpSpPr/>
          <p:nvPr/>
        </p:nvGrpSpPr>
        <p:grpSpPr>
          <a:xfrm>
            <a:off x="418781" y="845820"/>
            <a:ext cx="10347220" cy="896938"/>
            <a:chOff x="6459786" y="1324515"/>
            <a:chExt cx="10342890" cy="895617"/>
          </a:xfrm>
        </p:grpSpPr>
        <p:sp>
          <p:nvSpPr>
            <p:cNvPr id="5" name="等腰三角形 4"/>
            <p:cNvSpPr/>
            <p:nvPr/>
          </p:nvSpPr>
          <p:spPr>
            <a:xfrm rot="5400000">
              <a:off x="6446401" y="1501171"/>
              <a:ext cx="196560" cy="16979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3" name="文本框 6"/>
            <p:cNvSpPr txBox="1"/>
            <p:nvPr/>
          </p:nvSpPr>
          <p:spPr>
            <a:xfrm>
              <a:off x="6692629" y="1324515"/>
              <a:ext cx="10110047" cy="521201"/>
            </a:xfrm>
            <a:prstGeom prst="rect">
              <a:avLst/>
            </a:prstGeom>
            <a:noFill/>
            <a:ln w="9525">
              <a:noFill/>
            </a:ln>
          </p:spPr>
          <p:txBody>
            <a:bodyPr wrap="none" anchor="t" anchorCtr="0">
              <a:spAutoFit/>
            </a:bodyPr>
            <a:p>
              <a:r>
                <a:rPr lang="en-US" altLang="zh-CN" sz="2800" dirty="0">
                  <a:solidFill>
                    <a:schemeClr val="accent1"/>
                  </a:solidFill>
                  <a:latin typeface="微软雅黑 Light" panose="020B0502040204020203" pitchFamily="34" charset="-122"/>
                  <a:ea typeface="微软雅黑 Light" panose="020B0502040204020203" pitchFamily="34" charset="-122"/>
                </a:rPr>
                <a:t>Below mentioned is the Shape of Train Data and Test Data</a:t>
              </a:r>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10255" name="灯片编号占位符 23"/>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0256" name="组合 30"/>
          <p:cNvGrpSpPr/>
          <p:nvPr/>
        </p:nvGrpSpPr>
        <p:grpSpPr>
          <a:xfrm>
            <a:off x="0" y="-14287"/>
            <a:ext cx="10398283" cy="400050"/>
            <a:chOff x="539" y="0"/>
            <a:chExt cx="10398395" cy="400050"/>
          </a:xfrm>
        </p:grpSpPr>
        <p:sp>
          <p:nvSpPr>
            <p:cNvPr id="25" name="矩形 24"/>
            <p:cNvSpPr/>
            <p:nvPr/>
          </p:nvSpPr>
          <p:spPr>
            <a:xfrm>
              <a:off x="539" y="0"/>
              <a:ext cx="4039279"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8" name="文本框 25"/>
            <p:cNvSpPr txBox="1"/>
            <p:nvPr/>
          </p:nvSpPr>
          <p:spPr>
            <a:xfrm>
              <a:off x="44162" y="12700"/>
              <a:ext cx="3951648" cy="337185"/>
            </a:xfrm>
            <a:prstGeom prst="rect">
              <a:avLst/>
            </a:prstGeom>
            <a:noFill/>
            <a:ln w="9525">
              <a:noFill/>
            </a:ln>
          </p:spPr>
          <p:txBody>
            <a:bodyPr wrap="square" anchor="t" anchorCtr="0">
              <a:spAutoFit/>
            </a:bodyPr>
            <a:p>
              <a:pPr algn="ctr"/>
              <a:r>
                <a:rPr lang="en-US" altLang="zh-CN" sz="1600" b="1" dirty="0">
                  <a:solidFill>
                    <a:schemeClr val="bg1"/>
                  </a:solidFill>
                  <a:latin typeface="微软雅黑 Light" panose="020B0502040204020203" pitchFamily="34" charset="-122"/>
                  <a:ea typeface="微软雅黑 Light" panose="020B0502040204020203" pitchFamily="34" charset="-122"/>
                </a:rPr>
                <a:t>Shape of Train Data and Test Data</a:t>
              </a:r>
              <a:endParaRPr lang="en-US" altLang="zh-CN" sz="1600" b="1" dirty="0">
                <a:solidFill>
                  <a:schemeClr val="bg1"/>
                </a:solidFill>
                <a:latin typeface="微软雅黑 Light" panose="020B0502040204020203" pitchFamily="34" charset="-122"/>
                <a:ea typeface="微软雅黑 Light" panose="020B0502040204020203" pitchFamily="34" charset="-122"/>
              </a:endParaRPr>
            </a:p>
          </p:txBody>
        </p:sp>
        <p:sp>
          <p:nvSpPr>
            <p:cNvPr id="10261" name="文本框 29"/>
            <p:cNvSpPr txBox="1"/>
            <p:nvPr/>
          </p:nvSpPr>
          <p:spPr>
            <a:xfrm>
              <a:off x="1008905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pic>
        <p:nvPicPr>
          <p:cNvPr id="4" name="Picture 4" descr="Screenshot 2022-06-21 at 2.44.10 PM"/>
          <p:cNvPicPr>
            <a:picLocks noChangeAspect="1"/>
          </p:cNvPicPr>
          <p:nvPr/>
        </p:nvPicPr>
        <p:blipFill>
          <a:blip r:embed="rId1"/>
          <a:stretch>
            <a:fillRect/>
          </a:stretch>
        </p:blipFill>
        <p:spPr>
          <a:xfrm>
            <a:off x="1146810" y="1443355"/>
            <a:ext cx="9618980" cy="430022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32"/>
          <p:cNvGrpSpPr/>
          <p:nvPr/>
        </p:nvGrpSpPr>
        <p:grpSpPr>
          <a:xfrm>
            <a:off x="418781" y="845820"/>
            <a:ext cx="4430291" cy="896938"/>
            <a:chOff x="6459786" y="1324515"/>
            <a:chExt cx="4428437" cy="895617"/>
          </a:xfrm>
        </p:grpSpPr>
        <p:sp>
          <p:nvSpPr>
            <p:cNvPr id="5" name="等腰三角形 4"/>
            <p:cNvSpPr/>
            <p:nvPr/>
          </p:nvSpPr>
          <p:spPr>
            <a:xfrm rot="5400000">
              <a:off x="6446401" y="1501171"/>
              <a:ext cx="196560" cy="16979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3" name="文本框 6"/>
            <p:cNvSpPr txBox="1"/>
            <p:nvPr/>
          </p:nvSpPr>
          <p:spPr>
            <a:xfrm>
              <a:off x="6692629" y="1324515"/>
              <a:ext cx="4195594" cy="521201"/>
            </a:xfrm>
            <a:prstGeom prst="rect">
              <a:avLst/>
            </a:prstGeom>
            <a:noFill/>
            <a:ln w="9525">
              <a:noFill/>
            </a:ln>
          </p:spPr>
          <p:txBody>
            <a:bodyPr wrap="none" anchor="t" anchorCtr="0">
              <a:spAutoFit/>
            </a:bodyPr>
            <a:p>
              <a:r>
                <a:rPr lang="en-US" altLang="zh-CN" sz="2800" dirty="0">
                  <a:solidFill>
                    <a:schemeClr val="accent1"/>
                  </a:solidFill>
                  <a:latin typeface="微软雅黑 Light" panose="020B0502040204020203" pitchFamily="34" charset="-122"/>
                  <a:ea typeface="微软雅黑 Light" panose="020B0502040204020203" pitchFamily="34" charset="-122"/>
                </a:rPr>
                <a:t>DataFrame Information</a:t>
              </a:r>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10255" name="灯片编号占位符 23"/>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0256" name="组合 30"/>
          <p:cNvGrpSpPr/>
          <p:nvPr/>
        </p:nvGrpSpPr>
        <p:grpSpPr>
          <a:xfrm>
            <a:off x="0" y="-14287"/>
            <a:ext cx="10398283" cy="400050"/>
            <a:chOff x="539" y="0"/>
            <a:chExt cx="10398395" cy="400050"/>
          </a:xfrm>
        </p:grpSpPr>
        <p:sp>
          <p:nvSpPr>
            <p:cNvPr id="25" name="矩形 24"/>
            <p:cNvSpPr/>
            <p:nvPr/>
          </p:nvSpPr>
          <p:spPr>
            <a:xfrm>
              <a:off x="539" y="0"/>
              <a:ext cx="4039279"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8" name="文本框 25"/>
            <p:cNvSpPr txBox="1"/>
            <p:nvPr/>
          </p:nvSpPr>
          <p:spPr>
            <a:xfrm>
              <a:off x="44162" y="12700"/>
              <a:ext cx="3951648" cy="368300"/>
            </a:xfrm>
            <a:prstGeom prst="rect">
              <a:avLst/>
            </a:prstGeom>
            <a:noFill/>
            <a:ln w="9525">
              <a:noFill/>
            </a:ln>
          </p:spPr>
          <p:txBody>
            <a:bodyPr wrap="square" anchor="t" anchorCtr="0">
              <a:spAutoFit/>
            </a:bodyPr>
            <a:p>
              <a:pPr algn="ctr"/>
              <a:r>
                <a:rPr lang="en-US" altLang="zh-CN" sz="1800" b="1" dirty="0">
                  <a:solidFill>
                    <a:schemeClr val="bg1"/>
                  </a:solidFill>
                  <a:latin typeface="微软雅黑 Light" panose="020B0502040204020203" pitchFamily="34" charset="-122"/>
                  <a:ea typeface="微软雅黑 Light" panose="020B0502040204020203" pitchFamily="34" charset="-122"/>
                </a:rPr>
                <a:t>Information of the DataFrame</a:t>
              </a:r>
              <a:endParaRPr lang="en-US" altLang="zh-CN" sz="1800" b="1" dirty="0">
                <a:solidFill>
                  <a:schemeClr val="bg1"/>
                </a:solidFill>
                <a:latin typeface="微软雅黑 Light" panose="020B0502040204020203" pitchFamily="34" charset="-122"/>
                <a:ea typeface="微软雅黑 Light" panose="020B0502040204020203" pitchFamily="34" charset="-122"/>
              </a:endParaRPr>
            </a:p>
          </p:txBody>
        </p:sp>
        <p:sp>
          <p:nvSpPr>
            <p:cNvPr id="10261" name="文本框 29"/>
            <p:cNvSpPr txBox="1"/>
            <p:nvPr/>
          </p:nvSpPr>
          <p:spPr>
            <a:xfrm>
              <a:off x="1008905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3" name="Text Box 2"/>
          <p:cNvSpPr txBox="1"/>
          <p:nvPr/>
        </p:nvSpPr>
        <p:spPr>
          <a:xfrm>
            <a:off x="418465" y="1367790"/>
            <a:ext cx="4111625" cy="5231130"/>
          </a:xfrm>
          <a:prstGeom prst="rect">
            <a:avLst/>
          </a:prstGeom>
          <a:noFill/>
        </p:spPr>
        <p:txBody>
          <a:bodyPr wrap="square" rtlCol="0">
            <a:spAutoFit/>
          </a:bodyPr>
          <a:p>
            <a:r>
              <a:rPr lang="en-US" sz="900" dirty="0">
                <a:latin typeface="微软雅黑 Light" panose="020B0502040204020203" pitchFamily="34" charset="-122"/>
                <a:ea typeface="微软雅黑 Light" panose="020B0502040204020203" pitchFamily="34" charset="-122"/>
              </a:rPr>
              <a:t>#   Column          		Non-Null Count  Dtype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         		--------------  -----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0   Id             		1168 non-null   int64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1   MSSubClass   		1168 non-null   int64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2   MSZoning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3   LotFrontage   	954 non-null    float64</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4   LotArea        		1168 non-null   int64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5   Street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6   Alley          		77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7   LotShape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8   LandContour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9   Utilities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10  LotConfig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11  LandSlope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12  Neighborhood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13  Condition1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14  Condition2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15  BldgType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16  HouseStyle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17  OverallQual    	1168 non-null   int64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18  OverallCond    	1168 non-null   int64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19  YearBuilt      		1168 non-null   int64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20  YearRemodAdd   	1168 non-null   int64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21  RoofStyle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22  RoofMatl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23  Exterior1st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24  Exterior2nd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25  MasVnrType     	1161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26  MasVnrArea     	1161 non-null   float64</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27  ExterQual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28  ExterCond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29  Foundation     	1168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30  BsmtQual       	1138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31  BsmtCond       	1138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32  BsmtExposure   	1137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33  BsmtFinType1   	1138 non-null   object </a:t>
            </a:r>
            <a:endParaRPr lang="en-US" sz="900" dirty="0">
              <a:latin typeface="微软雅黑 Light" panose="020B0502040204020203" pitchFamily="34" charset="-122"/>
              <a:ea typeface="微软雅黑 Light" panose="020B0502040204020203" pitchFamily="34" charset="-122"/>
            </a:endParaRPr>
          </a:p>
          <a:p>
            <a:r>
              <a:rPr lang="en-US" sz="900" dirty="0">
                <a:latin typeface="微软雅黑 Light" panose="020B0502040204020203" pitchFamily="34" charset="-122"/>
                <a:ea typeface="微软雅黑 Light" panose="020B0502040204020203" pitchFamily="34" charset="-122"/>
              </a:rPr>
              <a:t> 34  BsmtFinSF1     	1168 non-null   int64</a:t>
            </a:r>
            <a:r>
              <a:rPr lang="en-US" sz="1000" dirty="0">
                <a:latin typeface="微软雅黑 Light" panose="020B0502040204020203" pitchFamily="34" charset="-122"/>
                <a:ea typeface="微软雅黑 Light" panose="020B0502040204020203" pitchFamily="34" charset="-122"/>
              </a:rPr>
              <a:t>  </a:t>
            </a:r>
            <a:endParaRPr lang="en-US" sz="1000" dirty="0">
              <a:latin typeface="微软雅黑 Light" panose="020B0502040204020203" pitchFamily="34" charset="-122"/>
              <a:ea typeface="微软雅黑 Light" panose="020B0502040204020203" pitchFamily="34" charset="-122"/>
            </a:endParaRPr>
          </a:p>
        </p:txBody>
      </p:sp>
      <p:sp>
        <p:nvSpPr>
          <p:cNvPr id="6" name="Text Box 5"/>
          <p:cNvSpPr txBox="1"/>
          <p:nvPr/>
        </p:nvSpPr>
        <p:spPr>
          <a:xfrm>
            <a:off x="6405245" y="607060"/>
            <a:ext cx="4970780" cy="5754370"/>
          </a:xfrm>
          <a:prstGeom prst="rect">
            <a:avLst/>
          </a:prstGeom>
          <a:noFill/>
        </p:spPr>
        <p:txBody>
          <a:bodyPr wrap="square" rtlCol="0">
            <a:spAutoFit/>
          </a:bodyPr>
          <a:p>
            <a:r>
              <a:rPr lang="en-US" sz="800" dirty="0">
                <a:latin typeface="微软雅黑 Light" panose="020B0502040204020203" pitchFamily="34" charset="-122"/>
                <a:ea typeface="微软雅黑 Light" panose="020B0502040204020203" pitchFamily="34" charset="-122"/>
              </a:rPr>
              <a:t>35  BsmtFinType2   		1137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36  BsmtFinSF2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37  BsmtUnfSF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38  TotalBsmtSF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39  Heating        		1168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40  HeatingQC      		1168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41  CentralAir     		1168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42  Electrical     		1168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43  1stFlrSF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44  2ndFlrSF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45  LowQualFinSF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46  GrLivArea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47  BsmtFullBath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48  BsmtHalfBath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49  FullBath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50  HalfBath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51  BedroomAbvGr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52  KitchenAbvGr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53  KitchenQual    		1168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54  TotRmsAbvGrd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55  Functional     		1168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56  Fireplaces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57  FireplaceQu    		617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58  GarageType     	1104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59  GarageYrBlt    		1104 non-null   float64</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60  GarageFinish   		1104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61  GarageCars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62  GarageArea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63  GarageQual     	1104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64  GarageCond     	1104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65  PavedDrive     		1168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66  WoodDeckSF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67  OpenPorchSF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68  EnclosedPorch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69  3SsnPorch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70  ScreenPorch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71  PoolArea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72  PoolQC         		7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73  Fence          		237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74  MiscFeature    		44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75  MiscVal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76  MoSold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77  YrSold         		1168 non-null   int64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78  SaleType       		1168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79  SaleCondition  	1168 non-null   object </a:t>
            </a:r>
            <a:endParaRPr lang="en-US" sz="800" dirty="0">
              <a:latin typeface="微软雅黑 Light" panose="020B0502040204020203" pitchFamily="34" charset="-122"/>
              <a:ea typeface="微软雅黑 Light" panose="020B0502040204020203" pitchFamily="34" charset="-122"/>
            </a:endParaRPr>
          </a:p>
          <a:p>
            <a:r>
              <a:rPr lang="en-US" sz="800" dirty="0">
                <a:latin typeface="微软雅黑 Light" panose="020B0502040204020203" pitchFamily="34" charset="-122"/>
                <a:ea typeface="微软雅黑 Light" panose="020B0502040204020203" pitchFamily="34" charset="-122"/>
              </a:rPr>
              <a:t> 80  SalePrice      		1168 non-null   int64</a:t>
            </a:r>
            <a:endParaRPr lang="en-US" sz="8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10255" name="灯片编号占位符 23"/>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0256" name="组合 30"/>
          <p:cNvGrpSpPr/>
          <p:nvPr/>
        </p:nvGrpSpPr>
        <p:grpSpPr>
          <a:xfrm>
            <a:off x="0" y="-14287"/>
            <a:ext cx="10398283" cy="400050"/>
            <a:chOff x="539" y="0"/>
            <a:chExt cx="10398395" cy="400050"/>
          </a:xfrm>
        </p:grpSpPr>
        <p:sp>
          <p:nvSpPr>
            <p:cNvPr id="25" name="矩形 24"/>
            <p:cNvSpPr/>
            <p:nvPr/>
          </p:nvSpPr>
          <p:spPr>
            <a:xfrm>
              <a:off x="539" y="0"/>
              <a:ext cx="4039279"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8" name="文本框 25"/>
            <p:cNvSpPr txBox="1"/>
            <p:nvPr/>
          </p:nvSpPr>
          <p:spPr>
            <a:xfrm>
              <a:off x="44162" y="12700"/>
              <a:ext cx="3951648" cy="368300"/>
            </a:xfrm>
            <a:prstGeom prst="rect">
              <a:avLst/>
            </a:prstGeom>
            <a:noFill/>
            <a:ln w="9525">
              <a:noFill/>
            </a:ln>
          </p:spPr>
          <p:txBody>
            <a:bodyPr wrap="square" anchor="t" anchorCtr="0">
              <a:spAutoFit/>
            </a:bodyPr>
            <a:p>
              <a:pPr algn="ctr"/>
              <a:r>
                <a:rPr lang="en-US" altLang="zh-CN" sz="1800" b="1" dirty="0">
                  <a:solidFill>
                    <a:schemeClr val="bg1"/>
                  </a:solidFill>
                  <a:latin typeface="微软雅黑 Light" panose="020B0502040204020203" pitchFamily="34" charset="-122"/>
                  <a:ea typeface="微软雅黑 Light" panose="020B0502040204020203" pitchFamily="34" charset="-122"/>
                </a:rPr>
                <a:t>Features Description</a:t>
              </a:r>
              <a:endParaRPr lang="en-US" altLang="zh-CN" sz="1800" b="1" dirty="0">
                <a:solidFill>
                  <a:schemeClr val="bg1"/>
                </a:solidFill>
                <a:latin typeface="微软雅黑 Light" panose="020B0502040204020203" pitchFamily="34" charset="-122"/>
                <a:ea typeface="微软雅黑 Light" panose="020B0502040204020203" pitchFamily="34" charset="-122"/>
              </a:endParaRPr>
            </a:p>
          </p:txBody>
        </p:sp>
        <p:sp>
          <p:nvSpPr>
            <p:cNvPr id="10261" name="文本框 29"/>
            <p:cNvSpPr txBox="1"/>
            <p:nvPr/>
          </p:nvSpPr>
          <p:spPr>
            <a:xfrm>
              <a:off x="1008905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3" name="Text Box 2"/>
          <p:cNvSpPr txBox="1"/>
          <p:nvPr/>
        </p:nvSpPr>
        <p:spPr>
          <a:xfrm>
            <a:off x="454025" y="657225"/>
            <a:ext cx="11080750" cy="5169535"/>
          </a:xfrm>
          <a:prstGeom prst="rect">
            <a:avLst/>
          </a:prstGeom>
          <a:noFill/>
        </p:spPr>
        <p:txBody>
          <a:bodyPr wrap="square" rtlCol="0">
            <a:spAutoFit/>
          </a:bodyPr>
          <a:p>
            <a:pPr marL="171450" indent="-171450">
              <a:buFont typeface="Arial" panose="020B0604020202020204" pitchFamily="34" charset="0"/>
              <a:buChar char="•"/>
            </a:pPr>
            <a:r>
              <a:rPr lang="en-US" sz="1000" b="1" dirty="0">
                <a:latin typeface="+mn-lt"/>
                <a:ea typeface="微软雅黑 Light" panose="020B0502040204020203" pitchFamily="34" charset="-122"/>
                <a:cs typeface="+mn-lt"/>
              </a:rPr>
              <a:t>  Id : </a:t>
            </a:r>
            <a:r>
              <a:rPr lang="en-US" sz="1000" dirty="0">
                <a:latin typeface="+mn-lt"/>
                <a:ea typeface="微软雅黑 Light" panose="020B0502040204020203" pitchFamily="34" charset="-122"/>
                <a:cs typeface="+mn-lt"/>
              </a:rPr>
              <a:t>Unique id of the housing prediction dataset</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MSSubClass</a:t>
            </a:r>
            <a:r>
              <a:rPr lang="en-US" sz="1000" dirty="0">
                <a:latin typeface="+mn-lt"/>
                <a:ea typeface="微软雅黑 Light" panose="020B0502040204020203" pitchFamily="34" charset="-122"/>
                <a:cs typeface="+mn-lt"/>
              </a:rPr>
              <a:t> : The Building class</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MSZoning</a:t>
            </a:r>
            <a:r>
              <a:rPr lang="en-US" sz="1000" dirty="0">
                <a:latin typeface="+mn-lt"/>
                <a:ea typeface="微软雅黑 Light" panose="020B0502040204020203" pitchFamily="34" charset="-122"/>
                <a:cs typeface="+mn-lt"/>
              </a:rPr>
              <a:t> : zone of the house(RL, RM, FV, RH, C(all))</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LotFrontage </a:t>
            </a:r>
            <a:r>
              <a:rPr lang="en-US" sz="1000" dirty="0">
                <a:latin typeface="+mn-lt"/>
                <a:ea typeface="微软雅黑 Light" panose="020B0502040204020203" pitchFamily="34" charset="-122"/>
                <a:cs typeface="+mn-lt"/>
              </a:rPr>
              <a:t>: Linear feet of street connected to property</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LotArea </a:t>
            </a:r>
            <a:r>
              <a:rPr lang="en-US" sz="1000" dirty="0">
                <a:latin typeface="+mn-lt"/>
                <a:ea typeface="微软雅黑 Light" panose="020B0502040204020203" pitchFamily="34" charset="-122"/>
                <a:cs typeface="+mn-lt"/>
              </a:rPr>
              <a:t>: Lot size in square feet</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Street </a:t>
            </a:r>
            <a:r>
              <a:rPr lang="en-US" sz="1000" dirty="0">
                <a:latin typeface="+mn-lt"/>
                <a:ea typeface="微软雅黑 Light" panose="020B0502040204020203" pitchFamily="34" charset="-122"/>
                <a:cs typeface="+mn-lt"/>
              </a:rPr>
              <a:t>: This talks about the type of road(Pave/gravel)</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Alley </a:t>
            </a:r>
            <a:r>
              <a:rPr lang="en-US" sz="1000" dirty="0">
                <a:latin typeface="+mn-lt"/>
                <a:ea typeface="微软雅黑 Light" panose="020B0502040204020203" pitchFamily="34" charset="-122"/>
                <a:cs typeface="+mn-lt"/>
              </a:rPr>
              <a:t>: Type of alley access (pave,grvl) note: we have nan values in this feature</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LotShape </a:t>
            </a:r>
            <a:r>
              <a:rPr lang="en-US" sz="1000" dirty="0">
                <a:latin typeface="+mn-lt"/>
                <a:ea typeface="微软雅黑 Light" panose="020B0502040204020203" pitchFamily="34" charset="-122"/>
                <a:cs typeface="+mn-lt"/>
              </a:rPr>
              <a:t>: general shape of the property('IR1', 'Reg', 'IR2', 'IR3')</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LandContour </a:t>
            </a:r>
            <a:r>
              <a:rPr lang="en-US" sz="1000" dirty="0">
                <a:latin typeface="+mn-lt"/>
                <a:ea typeface="微软雅黑 Light" panose="020B0502040204020203" pitchFamily="34" charset="-122"/>
                <a:cs typeface="+mn-lt"/>
              </a:rPr>
              <a:t>: Flatness of the property ['Lvl', 'Bnk', 'HLS', 'Low']</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Utilities </a:t>
            </a:r>
            <a:r>
              <a:rPr lang="en-US" sz="1000" dirty="0">
                <a:latin typeface="+mn-lt"/>
                <a:ea typeface="微软雅黑 Light" panose="020B0502040204020203" pitchFamily="34" charset="-122"/>
                <a:cs typeface="+mn-lt"/>
              </a:rPr>
              <a:t>: Type of utilities available['AllPub'], as we have only one variable we can drop</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LotConfig </a:t>
            </a:r>
            <a:r>
              <a:rPr lang="en-US" sz="1000" dirty="0">
                <a:latin typeface="+mn-lt"/>
                <a:ea typeface="微软雅黑 Light" panose="020B0502040204020203" pitchFamily="34" charset="-122"/>
                <a:cs typeface="+mn-lt"/>
              </a:rPr>
              <a:t>: Lot configuration ['Inside', 'CulDSac', 'FR2', 'Corner', 'FR3']</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LandSlope </a:t>
            </a:r>
            <a:r>
              <a:rPr lang="en-US" sz="1000" dirty="0">
                <a:latin typeface="+mn-lt"/>
                <a:ea typeface="微软雅黑 Light" panose="020B0502040204020203" pitchFamily="34" charset="-122"/>
                <a:cs typeface="+mn-lt"/>
              </a:rPr>
              <a:t>: Slope of property ['Gtl', 'Mod', 'Sev']</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Neighborhood </a:t>
            </a:r>
            <a:r>
              <a:rPr lang="en-US" sz="1000" dirty="0">
                <a:latin typeface="+mn-lt"/>
                <a:ea typeface="微软雅黑 Light" panose="020B0502040204020203" pitchFamily="34" charset="-122"/>
                <a:cs typeface="+mn-lt"/>
              </a:rPr>
              <a:t>: Physical locations within ames city limits ['NPkVill', 'NAmes', 'NoRidge', 'NWAmes', 'Gilbert', 'Sawyer','Edwards', 'IDOTRR', 'CollgCr', 'Mitchel', 'Crawfor', 'BrDale','StoneBr', 'BrkSide', 'NridgHt', 'OldTown', 'Somerst', 'Timber','SWISU', 'SawyerW', 'ClearCr', 'Veenker', 'Blmngtn', 'MeadowV','Blueste']</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Condition1 </a:t>
            </a:r>
            <a:r>
              <a:rPr lang="en-US" sz="1000" dirty="0">
                <a:latin typeface="+mn-lt"/>
                <a:ea typeface="微软雅黑 Light" panose="020B0502040204020203" pitchFamily="34" charset="-122"/>
                <a:cs typeface="+mn-lt"/>
              </a:rPr>
              <a:t>: Proximity to main road or rail road ['Norm', 'Feedr', 'RRAn', 'PosA', 'RRAe', 'Artery', 'PosN', 'RRNe','RRNn']</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Condition2 </a:t>
            </a:r>
            <a:r>
              <a:rPr lang="en-US" sz="1000" dirty="0">
                <a:latin typeface="+mn-lt"/>
                <a:ea typeface="微软雅黑 Light" panose="020B0502040204020203" pitchFamily="34" charset="-122"/>
                <a:cs typeface="+mn-lt"/>
              </a:rPr>
              <a:t>: Proximity to main road or rail road if a second is present ['Norm', 'RRAe', 'Feedr', 'PosN', 'Artery', 'RRNn', 'PosA', 'RRAn']</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BldgType </a:t>
            </a:r>
            <a:r>
              <a:rPr lang="en-US" sz="1000" dirty="0">
                <a:latin typeface="+mn-lt"/>
                <a:ea typeface="微软雅黑 Light" panose="020B0502040204020203" pitchFamily="34" charset="-122"/>
                <a:cs typeface="+mn-lt"/>
              </a:rPr>
              <a:t>: Type of dwelling ['TwnhsE', '1Fam', 'Duplex', 'Twnhs', '2fmCon']</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HouseStyle </a:t>
            </a:r>
            <a:r>
              <a:rPr lang="en-US" sz="1000" dirty="0">
                <a:latin typeface="+mn-lt"/>
                <a:ea typeface="微软雅黑 Light" panose="020B0502040204020203" pitchFamily="34" charset="-122"/>
                <a:cs typeface="+mn-lt"/>
              </a:rPr>
              <a:t>: style of dwelling ['1Story', '2Story', '1.5Fin', 'SFoyer', '1.5Unf', 'SLvl', '2.5Fin','2.5Unf']</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OverallQual </a:t>
            </a:r>
            <a:r>
              <a:rPr lang="en-US" sz="1000" dirty="0">
                <a:latin typeface="+mn-lt"/>
                <a:ea typeface="微软雅黑 Light" panose="020B0502040204020203" pitchFamily="34" charset="-122"/>
                <a:cs typeface="+mn-lt"/>
              </a:rPr>
              <a:t>: Overall quality [ 6, 8, 7, 5, 9, 1, 2, 4, 3, 10]</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OverallCond </a:t>
            </a:r>
            <a:r>
              <a:rPr lang="en-US" sz="1000" dirty="0">
                <a:latin typeface="+mn-lt"/>
                <a:ea typeface="微软雅黑 Light" panose="020B0502040204020203" pitchFamily="34" charset="-122"/>
                <a:cs typeface="+mn-lt"/>
              </a:rPr>
              <a:t>: Overall Condition [5, 6, 7, 4, 8, 2, 3, 9, 1]</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YearBuilt </a:t>
            </a:r>
            <a:r>
              <a:rPr lang="en-US" sz="1000" dirty="0">
                <a:latin typeface="+mn-lt"/>
                <a:ea typeface="微软雅黑 Light" panose="020B0502040204020203" pitchFamily="34" charset="-122"/>
                <a:cs typeface="+mn-lt"/>
              </a:rPr>
              <a:t>: Construction Date (min : 1875, max :2010)</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YearRemodAdd </a:t>
            </a:r>
            <a:r>
              <a:rPr lang="en-US" sz="1000" dirty="0">
                <a:latin typeface="+mn-lt"/>
                <a:ea typeface="微软雅黑 Light" panose="020B0502040204020203" pitchFamily="34" charset="-122"/>
                <a:cs typeface="+mn-lt"/>
              </a:rPr>
              <a:t>: remodel date (max:2010,min 1950)</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RoofStyle </a:t>
            </a:r>
            <a:r>
              <a:rPr lang="en-US" sz="1000" dirty="0">
                <a:latin typeface="+mn-lt"/>
                <a:ea typeface="微软雅黑 Light" panose="020B0502040204020203" pitchFamily="34" charset="-122"/>
                <a:cs typeface="+mn-lt"/>
              </a:rPr>
              <a:t>: Style of the roof ['Gable', 'Flat', 'Hip', 'Shed', 'Gambrel', 'Mansard']</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RoofMatl </a:t>
            </a:r>
            <a:r>
              <a:rPr lang="en-US" sz="1000" dirty="0">
                <a:latin typeface="+mn-lt"/>
                <a:ea typeface="微软雅黑 Light" panose="020B0502040204020203" pitchFamily="34" charset="-122"/>
                <a:cs typeface="+mn-lt"/>
              </a:rPr>
              <a:t>: roof material ['CompShg', 'Tar&amp;Grv', 'WdShngl', 'WdShake', 'Roll', 'ClyTile','Metal', 'Membran']</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Exterior1st </a:t>
            </a:r>
            <a:r>
              <a:rPr lang="en-US" sz="1000" dirty="0">
                <a:latin typeface="+mn-lt"/>
                <a:ea typeface="微软雅黑 Light" panose="020B0502040204020203" pitchFamily="34" charset="-122"/>
                <a:cs typeface="+mn-lt"/>
              </a:rPr>
              <a:t>: Exterior covering of house ['Plywood', 'Wd Sdng', 'MetalSd', 'CemntBd', 'VinylSd', 'HdBoard','Stucco', 'WdShing', 'BrkFace', 'Stone', 'AsbShng', 'AsphShn','ImStucc', 'BrkComm']</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Exterior2nd </a:t>
            </a:r>
            <a:r>
              <a:rPr lang="en-US" sz="1000" dirty="0">
                <a:latin typeface="+mn-lt"/>
                <a:ea typeface="微软雅黑 Light" panose="020B0502040204020203" pitchFamily="34" charset="-122"/>
                <a:cs typeface="+mn-lt"/>
              </a:rPr>
              <a:t>: Exterior covering of house if more than one material ['Plywood', 'Wd Sdng', 'MetalSd', 'CmentBd', 'VinylSd', 'HdBoard','Wd Shng', 'Stucco', 'ImStucc', 'Stone', 'BrkFace', 'AsbShng','Brk Cmn', 'AsphShn', 'Other']</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MasVnrType </a:t>
            </a:r>
            <a:r>
              <a:rPr lang="en-US" sz="1000" dirty="0">
                <a:latin typeface="+mn-lt"/>
                <a:ea typeface="微软雅黑 Light" panose="020B0502040204020203" pitchFamily="34" charset="-122"/>
                <a:cs typeface="+mn-lt"/>
              </a:rPr>
              <a:t>: Masonry veneer type ['None', 'BrkFace', 'Stone', 'BrkCmn', nan] we have nan and None type values here</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MasVnrArea </a:t>
            </a:r>
            <a:r>
              <a:rPr lang="en-US" sz="1000" dirty="0">
                <a:latin typeface="+mn-lt"/>
                <a:ea typeface="微软雅黑 Light" panose="020B0502040204020203" pitchFamily="34" charset="-122"/>
                <a:cs typeface="+mn-lt"/>
              </a:rPr>
              <a:t>: Masonry veneer area in square feet</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ExterQual </a:t>
            </a:r>
            <a:r>
              <a:rPr lang="en-US" sz="1000" dirty="0">
                <a:latin typeface="+mn-lt"/>
                <a:ea typeface="微软雅黑 Light" panose="020B0502040204020203" pitchFamily="34" charset="-122"/>
                <a:cs typeface="+mn-lt"/>
              </a:rPr>
              <a:t>: Exterior material quality ['TA', 'Gd', 'Ex', 'Fa']</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  </a:t>
            </a:r>
            <a:r>
              <a:rPr lang="en-US" sz="1000" b="1" dirty="0">
                <a:latin typeface="+mn-lt"/>
                <a:ea typeface="微软雅黑 Light" panose="020B0502040204020203" pitchFamily="34" charset="-122"/>
                <a:cs typeface="+mn-lt"/>
              </a:rPr>
              <a:t>ExterCond</a:t>
            </a:r>
            <a:r>
              <a:rPr lang="en-US" sz="1000" dirty="0">
                <a:latin typeface="+mn-lt"/>
                <a:ea typeface="微软雅黑 Light" panose="020B0502040204020203" pitchFamily="34" charset="-122"/>
                <a:cs typeface="+mn-lt"/>
              </a:rPr>
              <a:t> : present condition of the material on the </a:t>
            </a:r>
            <a:endParaRPr lang="en-US" sz="1000" dirty="0">
              <a:latin typeface="+mn-lt"/>
              <a:ea typeface="微软雅黑 Light" panose="020B0502040204020203" pitchFamily="34" charset="-122"/>
              <a:cs typeface="+mn-lt"/>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10255" name="灯片编号占位符 23"/>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0256" name="组合 30"/>
          <p:cNvGrpSpPr/>
          <p:nvPr/>
        </p:nvGrpSpPr>
        <p:grpSpPr>
          <a:xfrm>
            <a:off x="0" y="-14287"/>
            <a:ext cx="10398283" cy="400050"/>
            <a:chOff x="539" y="0"/>
            <a:chExt cx="10398395" cy="400050"/>
          </a:xfrm>
        </p:grpSpPr>
        <p:sp>
          <p:nvSpPr>
            <p:cNvPr id="25" name="矩形 24"/>
            <p:cNvSpPr/>
            <p:nvPr/>
          </p:nvSpPr>
          <p:spPr>
            <a:xfrm>
              <a:off x="539" y="0"/>
              <a:ext cx="4039279"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8" name="文本框 25"/>
            <p:cNvSpPr txBox="1"/>
            <p:nvPr/>
          </p:nvSpPr>
          <p:spPr>
            <a:xfrm>
              <a:off x="44162" y="12700"/>
              <a:ext cx="3951648" cy="368300"/>
            </a:xfrm>
            <a:prstGeom prst="rect">
              <a:avLst/>
            </a:prstGeom>
            <a:noFill/>
            <a:ln w="9525">
              <a:noFill/>
            </a:ln>
          </p:spPr>
          <p:txBody>
            <a:bodyPr wrap="square" anchor="t" anchorCtr="0">
              <a:spAutoFit/>
            </a:bodyPr>
            <a:p>
              <a:pPr algn="ctr"/>
              <a:r>
                <a:rPr lang="en-US" altLang="zh-CN" sz="1800" b="1" dirty="0">
                  <a:solidFill>
                    <a:schemeClr val="bg1"/>
                  </a:solidFill>
                  <a:latin typeface="微软雅黑 Light" panose="020B0502040204020203" pitchFamily="34" charset="-122"/>
                  <a:ea typeface="微软雅黑 Light" panose="020B0502040204020203" pitchFamily="34" charset="-122"/>
                </a:rPr>
                <a:t>Features Description</a:t>
              </a:r>
              <a:endParaRPr lang="en-US" altLang="zh-CN" sz="1800" b="1" dirty="0">
                <a:solidFill>
                  <a:schemeClr val="bg1"/>
                </a:solidFill>
                <a:latin typeface="微软雅黑 Light" panose="020B0502040204020203" pitchFamily="34" charset="-122"/>
                <a:ea typeface="微软雅黑 Light" panose="020B0502040204020203" pitchFamily="34" charset="-122"/>
              </a:endParaRPr>
            </a:p>
          </p:txBody>
        </p:sp>
        <p:sp>
          <p:nvSpPr>
            <p:cNvPr id="10261" name="文本框 29"/>
            <p:cNvSpPr txBox="1"/>
            <p:nvPr/>
          </p:nvSpPr>
          <p:spPr>
            <a:xfrm>
              <a:off x="1008905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3" name="Text Box 2"/>
          <p:cNvSpPr txBox="1"/>
          <p:nvPr/>
        </p:nvSpPr>
        <p:spPr>
          <a:xfrm>
            <a:off x="454025" y="657225"/>
            <a:ext cx="11080750" cy="5631180"/>
          </a:xfrm>
          <a:prstGeom prst="rect">
            <a:avLst/>
          </a:prstGeom>
          <a:noFill/>
        </p:spPr>
        <p:txBody>
          <a:bodyPr wrap="square" rtlCol="0">
            <a:spAutoFit/>
          </a:bodyPr>
          <a:p>
            <a:pPr marL="171450" indent="-171450">
              <a:buFont typeface="Arial" panose="020B0604020202020204" pitchFamily="34" charset="0"/>
              <a:buChar char="•"/>
            </a:pPr>
            <a:r>
              <a:rPr lang="en-US" sz="1000" b="1" dirty="0">
                <a:latin typeface="+mn-lt"/>
                <a:ea typeface="微软雅黑 Light" panose="020B0502040204020203" pitchFamily="34" charset="-122"/>
                <a:cs typeface="+mn-lt"/>
              </a:rPr>
              <a:t>  Foundation : </a:t>
            </a:r>
            <a:r>
              <a:rPr lang="en-US" sz="1000" dirty="0">
                <a:latin typeface="+mn-lt"/>
                <a:ea typeface="微软雅黑 Light" panose="020B0502040204020203" pitchFamily="34" charset="-122"/>
                <a:cs typeface="+mn-lt"/>
              </a:rPr>
              <a:t>Type of foundation ['CBlock', 'PConc', 'BrkTil', 'Slab', 'Stone', 'Wood']</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BsmtQual </a:t>
            </a:r>
            <a:r>
              <a:rPr lang="en-US" sz="1000" dirty="0">
                <a:latin typeface="+mn-lt"/>
                <a:ea typeface="微软雅黑 Light" panose="020B0502040204020203" pitchFamily="34" charset="-122"/>
                <a:cs typeface="+mn-lt"/>
              </a:rPr>
              <a:t>: Height of the basement ['Gd', 'TA', 'Ex', nan, 'Fa'] we have NaN values</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BsmtCond </a:t>
            </a:r>
            <a:r>
              <a:rPr lang="en-US" sz="1000" dirty="0">
                <a:latin typeface="+mn-lt"/>
                <a:ea typeface="微软雅黑 Light" panose="020B0502040204020203" pitchFamily="34" charset="-122"/>
                <a:cs typeface="+mn-lt"/>
              </a:rPr>
              <a:t>: General condition of the basement ['TA', 'Gd', 'Fa', nan, 'Po'] we have NaN values</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BsmtExposure </a:t>
            </a:r>
            <a:r>
              <a:rPr lang="en-US" sz="1000" dirty="0">
                <a:latin typeface="+mn-lt"/>
                <a:ea typeface="微软雅黑 Light" panose="020B0502040204020203" pitchFamily="34" charset="-122"/>
                <a:cs typeface="+mn-lt"/>
              </a:rPr>
              <a:t>: walk out or garden level basement walls ['No', 'Gd', 'Av', 'Mn', nan] we have Nan values</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BsmtFinType1 </a:t>
            </a:r>
            <a:r>
              <a:rPr lang="en-US" sz="1000" dirty="0">
                <a:latin typeface="+mn-lt"/>
                <a:ea typeface="微软雅黑 Light" panose="020B0502040204020203" pitchFamily="34" charset="-122"/>
                <a:cs typeface="+mn-lt"/>
              </a:rPr>
              <a:t>: quality of basement finished area ['ALQ', 'GLQ', 'BLQ', 'Unf', 'Rec', 'LwQ', nan]</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BsmtFinSF1 </a:t>
            </a:r>
            <a:r>
              <a:rPr lang="en-US" sz="1000" dirty="0">
                <a:latin typeface="+mn-lt"/>
                <a:ea typeface="微软雅黑 Light" panose="020B0502040204020203" pitchFamily="34" charset="-122"/>
                <a:cs typeface="+mn-lt"/>
              </a:rPr>
              <a:t>: type 1 finished square feet.</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BsmtFinType2 </a:t>
            </a:r>
            <a:r>
              <a:rPr lang="en-US" sz="1000" dirty="0">
                <a:latin typeface="+mn-lt"/>
                <a:ea typeface="微软雅黑 Light" panose="020B0502040204020203" pitchFamily="34" charset="-122"/>
                <a:cs typeface="+mn-lt"/>
              </a:rPr>
              <a:t>: quality of seconf finished area if present ['Unf', 'Rec', 'BLQ', 'GLQ', nan, 'ALQ', 'LwQ'] we have nan values</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BsmtFinSF2 </a:t>
            </a:r>
            <a:r>
              <a:rPr lang="en-US" sz="1000" dirty="0">
                <a:latin typeface="+mn-lt"/>
                <a:ea typeface="微软雅黑 Light" panose="020B0502040204020203" pitchFamily="34" charset="-122"/>
                <a:cs typeface="+mn-lt"/>
              </a:rPr>
              <a:t>: Type 2 finished square feet</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BsmtUnfSF </a:t>
            </a:r>
            <a:r>
              <a:rPr lang="en-US" sz="1000" dirty="0">
                <a:latin typeface="+mn-lt"/>
                <a:ea typeface="微软雅黑 Light" panose="020B0502040204020203" pitchFamily="34" charset="-122"/>
                <a:cs typeface="+mn-lt"/>
              </a:rPr>
              <a:t>: Unfinished squarefeet of basement area</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TotalBsmtSF </a:t>
            </a:r>
            <a:r>
              <a:rPr lang="en-US" sz="1000" dirty="0">
                <a:latin typeface="+mn-lt"/>
                <a:ea typeface="微软雅黑 Light" panose="020B0502040204020203" pitchFamily="34" charset="-122"/>
                <a:cs typeface="+mn-lt"/>
              </a:rPr>
              <a:t>: Total sqaure feet of basement area</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Heating </a:t>
            </a:r>
            <a:r>
              <a:rPr lang="en-US" sz="1000" dirty="0">
                <a:latin typeface="+mn-lt"/>
                <a:ea typeface="微软雅黑 Light" panose="020B0502040204020203" pitchFamily="34" charset="-122"/>
                <a:cs typeface="+mn-lt"/>
              </a:rPr>
              <a:t>: type of heating ['GasA', 'GasW', 'Floor', 'OthW', 'Wall', 'Grav']</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HeatingQC </a:t>
            </a:r>
            <a:r>
              <a:rPr lang="en-US" sz="1000" dirty="0">
                <a:latin typeface="+mn-lt"/>
                <a:ea typeface="微软雅黑 Light" panose="020B0502040204020203" pitchFamily="34" charset="-122"/>
                <a:cs typeface="+mn-lt"/>
              </a:rPr>
              <a:t>: Heating quality and condition ['TA', 'Ex', 'Gd', 'Fa', 'Po']</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CentralAir </a:t>
            </a:r>
            <a:r>
              <a:rPr lang="en-US" sz="1000" dirty="0">
                <a:latin typeface="+mn-lt"/>
                <a:ea typeface="微软雅黑 Light" panose="020B0502040204020203" pitchFamily="34" charset="-122"/>
                <a:cs typeface="+mn-lt"/>
              </a:rPr>
              <a:t>: Central Air condition</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Electrical </a:t>
            </a:r>
            <a:r>
              <a:rPr lang="en-US" sz="1000" dirty="0">
                <a:latin typeface="+mn-lt"/>
                <a:ea typeface="微软雅黑 Light" panose="020B0502040204020203" pitchFamily="34" charset="-122"/>
                <a:cs typeface="+mn-lt"/>
              </a:rPr>
              <a:t>: electrical system ['SBrkr', 'FuseA', 'FuseF', 'FuseP', 'Mix']</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1stFlrSF </a:t>
            </a:r>
            <a:r>
              <a:rPr lang="en-US" sz="1000" dirty="0">
                <a:latin typeface="+mn-lt"/>
                <a:ea typeface="微软雅黑 Light" panose="020B0502040204020203" pitchFamily="34" charset="-122"/>
                <a:cs typeface="+mn-lt"/>
              </a:rPr>
              <a:t>: first floor square feet</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2ndFlrSF </a:t>
            </a:r>
            <a:r>
              <a:rPr lang="en-US" sz="1000" dirty="0">
                <a:latin typeface="+mn-lt"/>
                <a:ea typeface="微软雅黑 Light" panose="020B0502040204020203" pitchFamily="34" charset="-122"/>
                <a:cs typeface="+mn-lt"/>
              </a:rPr>
              <a:t>: second floor square feet</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LowQualFinSF </a:t>
            </a:r>
            <a:r>
              <a:rPr lang="en-US" sz="1000" dirty="0">
                <a:latin typeface="+mn-lt"/>
                <a:ea typeface="微软雅黑 Light" panose="020B0502040204020203" pitchFamily="34" charset="-122"/>
                <a:cs typeface="+mn-lt"/>
              </a:rPr>
              <a:t>: low quality finished square feet all floors</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GrLivArea </a:t>
            </a:r>
            <a:r>
              <a:rPr lang="en-US" sz="1000" dirty="0">
                <a:latin typeface="+mn-lt"/>
                <a:ea typeface="微软雅黑 Light" panose="020B0502040204020203" pitchFamily="34" charset="-122"/>
                <a:cs typeface="+mn-lt"/>
              </a:rPr>
              <a:t>: above grade living area square feet</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BsmtFullBath : basement full bathrooms</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BsmtHalfBath </a:t>
            </a:r>
            <a:r>
              <a:rPr lang="en-US" sz="1000" dirty="0">
                <a:latin typeface="+mn-lt"/>
                <a:ea typeface="微软雅黑 Light" panose="020B0502040204020203" pitchFamily="34" charset="-122"/>
                <a:cs typeface="+mn-lt"/>
              </a:rPr>
              <a:t>: basement half bathrooms</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FullBath </a:t>
            </a:r>
            <a:r>
              <a:rPr lang="en-US" sz="1000" dirty="0">
                <a:latin typeface="+mn-lt"/>
                <a:ea typeface="微软雅黑 Light" panose="020B0502040204020203" pitchFamily="34" charset="-122"/>
                <a:cs typeface="+mn-lt"/>
              </a:rPr>
              <a:t>: full bath rooms above grade</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HalfBath </a:t>
            </a:r>
            <a:r>
              <a:rPr lang="en-US" sz="1000" dirty="0">
                <a:latin typeface="+mn-lt"/>
                <a:ea typeface="微软雅黑 Light" panose="020B0502040204020203" pitchFamily="34" charset="-122"/>
                <a:cs typeface="+mn-lt"/>
              </a:rPr>
              <a:t>: Half baths above grade</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BedroomAbvGr </a:t>
            </a:r>
            <a:r>
              <a:rPr lang="en-US" sz="1000" dirty="0">
                <a:latin typeface="+mn-lt"/>
                <a:ea typeface="微软雅黑 Light" panose="020B0502040204020203" pitchFamily="34" charset="-122"/>
                <a:cs typeface="+mn-lt"/>
              </a:rPr>
              <a:t>: no of bedrroms above basement level</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KitchenAbvGr </a:t>
            </a:r>
            <a:r>
              <a:rPr lang="en-US" sz="1000" dirty="0">
                <a:latin typeface="+mn-lt"/>
                <a:ea typeface="微软雅黑 Light" panose="020B0502040204020203" pitchFamily="34" charset="-122"/>
                <a:cs typeface="+mn-lt"/>
              </a:rPr>
              <a:t>: no of kitchens</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KitchenQual </a:t>
            </a:r>
            <a:r>
              <a:rPr lang="en-US" sz="1000" dirty="0">
                <a:latin typeface="+mn-lt"/>
                <a:ea typeface="微软雅黑 Light" panose="020B0502040204020203" pitchFamily="34" charset="-122"/>
                <a:cs typeface="+mn-lt"/>
              </a:rPr>
              <a:t>: Kitchen quality</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TotRmsAbvGrd</a:t>
            </a:r>
            <a:r>
              <a:rPr lang="en-US" sz="1000" dirty="0">
                <a:latin typeface="+mn-lt"/>
                <a:ea typeface="微软雅黑 Light" panose="020B0502040204020203" pitchFamily="34" charset="-122"/>
                <a:cs typeface="+mn-lt"/>
              </a:rPr>
              <a:t>: Total rooms above grade (does not include bathrooms)</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Functional</a:t>
            </a:r>
            <a:r>
              <a:rPr lang="en-US" sz="1000" dirty="0">
                <a:latin typeface="+mn-lt"/>
                <a:ea typeface="微软雅黑 Light" panose="020B0502040204020203" pitchFamily="34" charset="-122"/>
                <a:cs typeface="+mn-lt"/>
              </a:rPr>
              <a:t>: Home functionality rating</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Fireplaces</a:t>
            </a:r>
            <a:r>
              <a:rPr lang="en-US" sz="1000" dirty="0">
                <a:latin typeface="+mn-lt"/>
                <a:ea typeface="微软雅黑 Light" panose="020B0502040204020203" pitchFamily="34" charset="-122"/>
                <a:cs typeface="+mn-lt"/>
              </a:rPr>
              <a:t>: Number of fireplaces</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FireplaceQu</a:t>
            </a:r>
            <a:r>
              <a:rPr lang="en-US" sz="1000" dirty="0">
                <a:latin typeface="+mn-lt"/>
                <a:ea typeface="微软雅黑 Light" panose="020B0502040204020203" pitchFamily="34" charset="-122"/>
                <a:cs typeface="+mn-lt"/>
              </a:rPr>
              <a:t>: Fireplace quality</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GarageType</a:t>
            </a:r>
            <a:r>
              <a:rPr lang="en-US" sz="1000" dirty="0">
                <a:latin typeface="+mn-lt"/>
                <a:ea typeface="微软雅黑 Light" panose="020B0502040204020203" pitchFamily="34" charset="-122"/>
                <a:cs typeface="+mn-lt"/>
              </a:rPr>
              <a:t>: Garage location</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GarageYrBlt</a:t>
            </a:r>
            <a:r>
              <a:rPr lang="en-US" sz="1000" dirty="0">
                <a:latin typeface="+mn-lt"/>
                <a:ea typeface="微软雅黑 Light" panose="020B0502040204020203" pitchFamily="34" charset="-122"/>
                <a:cs typeface="+mn-lt"/>
              </a:rPr>
              <a:t>: Year garage was built</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GarageFinish</a:t>
            </a:r>
            <a:r>
              <a:rPr lang="en-US" sz="1000" dirty="0">
                <a:latin typeface="+mn-lt"/>
                <a:ea typeface="微软雅黑 Light" panose="020B0502040204020203" pitchFamily="34" charset="-122"/>
                <a:cs typeface="+mn-lt"/>
              </a:rPr>
              <a:t>: Interior finish of the garage</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GarageCars</a:t>
            </a:r>
            <a:r>
              <a:rPr lang="en-US" sz="1000" dirty="0">
                <a:latin typeface="+mn-lt"/>
                <a:ea typeface="微软雅黑 Light" panose="020B0502040204020203" pitchFamily="34" charset="-122"/>
                <a:cs typeface="+mn-lt"/>
              </a:rPr>
              <a:t>: Size of garage in car capacity</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GarageArea</a:t>
            </a:r>
            <a:r>
              <a:rPr lang="en-US" sz="1000" dirty="0">
                <a:latin typeface="+mn-lt"/>
                <a:ea typeface="微软雅黑 Light" panose="020B0502040204020203" pitchFamily="34" charset="-122"/>
                <a:cs typeface="+mn-lt"/>
              </a:rPr>
              <a:t>: Size of garage in square feet</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GarageQual</a:t>
            </a:r>
            <a:r>
              <a:rPr lang="en-US" sz="1000" dirty="0">
                <a:latin typeface="+mn-lt"/>
                <a:ea typeface="微软雅黑 Light" panose="020B0502040204020203" pitchFamily="34" charset="-122"/>
                <a:cs typeface="+mn-lt"/>
              </a:rPr>
              <a:t>: Garage quality</a:t>
            </a:r>
            <a:endParaRPr lang="en-US" sz="10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000" b="1" dirty="0">
                <a:latin typeface="+mn-lt"/>
                <a:ea typeface="微软雅黑 Light" panose="020B0502040204020203" pitchFamily="34" charset="-122"/>
                <a:cs typeface="+mn-lt"/>
              </a:rPr>
              <a:t>GarageCond</a:t>
            </a:r>
            <a:r>
              <a:rPr lang="en-US" sz="1000" dirty="0">
                <a:latin typeface="+mn-lt"/>
                <a:ea typeface="微软雅黑 Light" panose="020B0502040204020203" pitchFamily="34" charset="-122"/>
                <a:cs typeface="+mn-lt"/>
              </a:rPr>
              <a:t>: Garage condition</a:t>
            </a:r>
            <a:endParaRPr lang="en-US" sz="1000" dirty="0">
              <a:latin typeface="+mn-lt"/>
              <a:ea typeface="微软雅黑 Light" panose="020B0502040204020203" pitchFamily="34" charset="-122"/>
              <a:cs typeface="+mn-lt"/>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10255" name="灯片编号占位符 23"/>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0256" name="组合 30"/>
          <p:cNvGrpSpPr/>
          <p:nvPr/>
        </p:nvGrpSpPr>
        <p:grpSpPr>
          <a:xfrm>
            <a:off x="0" y="-14287"/>
            <a:ext cx="10398283" cy="400050"/>
            <a:chOff x="539" y="0"/>
            <a:chExt cx="10398395" cy="400050"/>
          </a:xfrm>
        </p:grpSpPr>
        <p:sp>
          <p:nvSpPr>
            <p:cNvPr id="25" name="矩形 24"/>
            <p:cNvSpPr/>
            <p:nvPr/>
          </p:nvSpPr>
          <p:spPr>
            <a:xfrm>
              <a:off x="539" y="0"/>
              <a:ext cx="4039279"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8" name="文本框 25"/>
            <p:cNvSpPr txBox="1"/>
            <p:nvPr/>
          </p:nvSpPr>
          <p:spPr>
            <a:xfrm>
              <a:off x="44162" y="12700"/>
              <a:ext cx="3951648" cy="368300"/>
            </a:xfrm>
            <a:prstGeom prst="rect">
              <a:avLst/>
            </a:prstGeom>
            <a:noFill/>
            <a:ln w="9525">
              <a:noFill/>
            </a:ln>
          </p:spPr>
          <p:txBody>
            <a:bodyPr wrap="square" anchor="t" anchorCtr="0">
              <a:spAutoFit/>
            </a:bodyPr>
            <a:p>
              <a:pPr algn="ctr"/>
              <a:r>
                <a:rPr lang="en-US" altLang="zh-CN" sz="1800" b="1" dirty="0">
                  <a:solidFill>
                    <a:schemeClr val="bg1"/>
                  </a:solidFill>
                  <a:latin typeface="微软雅黑 Light" panose="020B0502040204020203" pitchFamily="34" charset="-122"/>
                  <a:ea typeface="微软雅黑 Light" panose="020B0502040204020203" pitchFamily="34" charset="-122"/>
                </a:rPr>
                <a:t>Features Description</a:t>
              </a:r>
              <a:endParaRPr lang="en-US" altLang="zh-CN" sz="1800" b="1" dirty="0">
                <a:solidFill>
                  <a:schemeClr val="bg1"/>
                </a:solidFill>
                <a:latin typeface="微软雅黑 Light" panose="020B0502040204020203" pitchFamily="34" charset="-122"/>
                <a:ea typeface="微软雅黑 Light" panose="020B0502040204020203" pitchFamily="34" charset="-122"/>
              </a:endParaRPr>
            </a:p>
          </p:txBody>
        </p:sp>
        <p:sp>
          <p:nvSpPr>
            <p:cNvPr id="10261" name="文本框 29"/>
            <p:cNvSpPr txBox="1"/>
            <p:nvPr/>
          </p:nvSpPr>
          <p:spPr>
            <a:xfrm>
              <a:off x="1008905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3" name="Text Box 2"/>
          <p:cNvSpPr txBox="1"/>
          <p:nvPr/>
        </p:nvSpPr>
        <p:spPr>
          <a:xfrm>
            <a:off x="454025" y="657225"/>
            <a:ext cx="11080750" cy="2861310"/>
          </a:xfrm>
          <a:prstGeom prst="rect">
            <a:avLst/>
          </a:prstGeom>
          <a:noFill/>
        </p:spPr>
        <p:txBody>
          <a:bodyPr wrap="square" rtlCol="0">
            <a:spAutoFit/>
          </a:bodyPr>
          <a:p>
            <a:pPr marL="171450" indent="-171450">
              <a:buFont typeface="Arial" panose="020B0604020202020204" pitchFamily="34" charset="0"/>
              <a:buChar char="•"/>
            </a:pPr>
            <a:r>
              <a:rPr lang="en-US" sz="10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PavedDrive</a:t>
            </a:r>
            <a:r>
              <a:rPr lang="en-US" sz="1200" dirty="0">
                <a:latin typeface="+mn-lt"/>
                <a:ea typeface="微软雅黑 Light" panose="020B0502040204020203" pitchFamily="34" charset="-122"/>
                <a:cs typeface="+mn-lt"/>
              </a:rPr>
              <a:t>: Paved driveway</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WoodDeckSF</a:t>
            </a:r>
            <a:r>
              <a:rPr lang="en-US" sz="1200" dirty="0">
                <a:latin typeface="+mn-lt"/>
                <a:ea typeface="微软雅黑 Light" panose="020B0502040204020203" pitchFamily="34" charset="-122"/>
                <a:cs typeface="+mn-lt"/>
              </a:rPr>
              <a:t>: Wood deck area in square feet</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OpenPorchSF</a:t>
            </a:r>
            <a:r>
              <a:rPr lang="en-US" sz="1200" dirty="0">
                <a:latin typeface="+mn-lt"/>
                <a:ea typeface="微软雅黑 Light" panose="020B0502040204020203" pitchFamily="34" charset="-122"/>
                <a:cs typeface="+mn-lt"/>
              </a:rPr>
              <a:t>: Open porch area in square feet</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EnclosedPorch</a:t>
            </a:r>
            <a:r>
              <a:rPr lang="en-US" sz="1200" dirty="0">
                <a:latin typeface="+mn-lt"/>
                <a:ea typeface="微软雅黑 Light" panose="020B0502040204020203" pitchFamily="34" charset="-122"/>
                <a:cs typeface="+mn-lt"/>
              </a:rPr>
              <a:t>: Enclosed porch area in square feet</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3SsnPorch</a:t>
            </a:r>
            <a:r>
              <a:rPr lang="en-US" sz="1200" dirty="0">
                <a:latin typeface="+mn-lt"/>
                <a:ea typeface="微软雅黑 Light" panose="020B0502040204020203" pitchFamily="34" charset="-122"/>
                <a:cs typeface="+mn-lt"/>
              </a:rPr>
              <a:t>: Three season porch area in square feet</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ScreenPorch</a:t>
            </a:r>
            <a:r>
              <a:rPr lang="en-US" sz="1200" dirty="0">
                <a:latin typeface="+mn-lt"/>
                <a:ea typeface="微软雅黑 Light" panose="020B0502040204020203" pitchFamily="34" charset="-122"/>
                <a:cs typeface="+mn-lt"/>
              </a:rPr>
              <a:t>: Screen porch area in square feet</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PoolArea</a:t>
            </a:r>
            <a:r>
              <a:rPr lang="en-US" sz="1200" dirty="0">
                <a:latin typeface="+mn-lt"/>
                <a:ea typeface="微软雅黑 Light" panose="020B0502040204020203" pitchFamily="34" charset="-122"/>
                <a:cs typeface="+mn-lt"/>
              </a:rPr>
              <a:t>: Pool area in square feet</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PoolQC</a:t>
            </a:r>
            <a:r>
              <a:rPr lang="en-US" sz="1200" dirty="0">
                <a:latin typeface="+mn-lt"/>
                <a:ea typeface="微软雅黑 Light" panose="020B0502040204020203" pitchFamily="34" charset="-122"/>
                <a:cs typeface="+mn-lt"/>
              </a:rPr>
              <a:t>: Pool quality</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Fence</a:t>
            </a:r>
            <a:r>
              <a:rPr lang="en-US" sz="1200" dirty="0">
                <a:latin typeface="+mn-lt"/>
                <a:ea typeface="微软雅黑 Light" panose="020B0502040204020203" pitchFamily="34" charset="-122"/>
                <a:cs typeface="+mn-lt"/>
              </a:rPr>
              <a:t>: Fence quality</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MiscFeature</a:t>
            </a:r>
            <a:r>
              <a:rPr lang="en-US" sz="1200" dirty="0">
                <a:latin typeface="+mn-lt"/>
                <a:ea typeface="微软雅黑 Light" panose="020B0502040204020203" pitchFamily="34" charset="-122"/>
                <a:cs typeface="+mn-lt"/>
              </a:rPr>
              <a:t>: Miscellaneous feature not covered in other categories</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MiscVal</a:t>
            </a:r>
            <a:r>
              <a:rPr lang="en-US" sz="1200" dirty="0">
                <a:latin typeface="+mn-lt"/>
                <a:ea typeface="微软雅黑 Light" panose="020B0502040204020203" pitchFamily="34" charset="-122"/>
                <a:cs typeface="+mn-lt"/>
              </a:rPr>
              <a:t>: Value of miscellaneous feature</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MoSold</a:t>
            </a:r>
            <a:r>
              <a:rPr lang="en-US" sz="1200" dirty="0">
                <a:latin typeface="+mn-lt"/>
                <a:ea typeface="微软雅黑 Light" panose="020B0502040204020203" pitchFamily="34" charset="-122"/>
                <a:cs typeface="+mn-lt"/>
              </a:rPr>
              <a:t>: Month Sold</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YrSold</a:t>
            </a:r>
            <a:r>
              <a:rPr lang="en-US" sz="1200" dirty="0">
                <a:latin typeface="+mn-lt"/>
                <a:ea typeface="微软雅黑 Light" panose="020B0502040204020203" pitchFamily="34" charset="-122"/>
                <a:cs typeface="+mn-lt"/>
              </a:rPr>
              <a:t>: Year Sold</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dirty="0">
                <a:latin typeface="+mn-lt"/>
                <a:ea typeface="微软雅黑 Light" panose="020B0502040204020203" pitchFamily="34" charset="-122"/>
                <a:cs typeface="+mn-lt"/>
              </a:rPr>
              <a:t></a:t>
            </a:r>
            <a:r>
              <a:rPr lang="en-US" sz="1200" b="1" dirty="0">
                <a:latin typeface="+mn-lt"/>
                <a:ea typeface="微软雅黑 Light" panose="020B0502040204020203" pitchFamily="34" charset="-122"/>
                <a:cs typeface="+mn-lt"/>
              </a:rPr>
              <a:t>SaleType</a:t>
            </a:r>
            <a:r>
              <a:rPr lang="en-US" sz="1200" dirty="0">
                <a:latin typeface="+mn-lt"/>
                <a:ea typeface="微软雅黑 Light" panose="020B0502040204020203" pitchFamily="34" charset="-122"/>
                <a:cs typeface="+mn-lt"/>
              </a:rPr>
              <a:t>: Type of sale</a:t>
            </a:r>
            <a:endParaRPr lang="en-US" sz="1200" dirty="0">
              <a:latin typeface="+mn-lt"/>
              <a:ea typeface="微软雅黑 Light" panose="020B0502040204020203" pitchFamily="34" charset="-122"/>
              <a:cs typeface="+mn-lt"/>
            </a:endParaRPr>
          </a:p>
          <a:p>
            <a:pPr marL="171450" indent="-171450">
              <a:buFont typeface="Arial" panose="020B0604020202020204" pitchFamily="34" charset="0"/>
              <a:buChar char="•"/>
            </a:pPr>
            <a:r>
              <a:rPr lang="en-US" sz="1200" b="1" dirty="0">
                <a:latin typeface="+mn-lt"/>
                <a:ea typeface="微软雅黑 Light" panose="020B0502040204020203" pitchFamily="34" charset="-122"/>
                <a:cs typeface="+mn-lt"/>
              </a:rPr>
              <a:t>  SaleCondition</a:t>
            </a:r>
            <a:r>
              <a:rPr lang="en-US" sz="1200" dirty="0">
                <a:latin typeface="+mn-lt"/>
                <a:ea typeface="微软雅黑 Light" panose="020B0502040204020203" pitchFamily="34" charset="-122"/>
                <a:cs typeface="+mn-lt"/>
              </a:rPr>
              <a:t>: Condition of sale</a:t>
            </a:r>
            <a:endParaRPr lang="en-US" sz="1200" dirty="0">
              <a:latin typeface="+mn-lt"/>
              <a:ea typeface="微软雅黑 Light" panose="020B0502040204020203" pitchFamily="34" charset="-122"/>
              <a:cs typeface="+mn-lt"/>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4707890"/>
            <a:chOff x="6349984" y="2126687"/>
            <a:chExt cx="5394163" cy="4710907"/>
          </a:xfrm>
        </p:grpSpPr>
        <p:sp>
          <p:nvSpPr>
            <p:cNvPr id="11275" name="矩形 8"/>
            <p:cNvSpPr/>
            <p:nvPr/>
          </p:nvSpPr>
          <p:spPr>
            <a:xfrm>
              <a:off x="7211019" y="2650262"/>
              <a:ext cx="4533128" cy="4187332"/>
            </a:xfrm>
            <a:prstGeom prst="rect">
              <a:avLst/>
            </a:prstGeom>
            <a:noFill/>
            <a:ln w="9525">
              <a:noFill/>
            </a:ln>
          </p:spPr>
          <p:txBody>
            <a:bodyPr wrap="square" anchor="t" anchorCtr="0">
              <a:spAutoFit/>
            </a:bodyPr>
            <a:p>
              <a:r>
                <a:rPr lang="zh-CN" altLang="zh-CN" sz="1400" dirty="0">
                  <a:latin typeface="微软雅黑 Light" panose="020B0502040204020203" pitchFamily="34" charset="-122"/>
                  <a:ea typeface="微软雅黑 Light" panose="020B0502040204020203" pitchFamily="34" charset="-122"/>
                </a:rPr>
                <a:t>we have Null values in</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LotFrontage</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Alley</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MasVnrType</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MasVnrArea</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BsmtQual</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BsmtCond</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BsmtExposure</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BsmtFinType1</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BsmtFinType2</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FireplaceQu</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GarageType</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GarageYrBlt</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GarageFinish</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GarageQual</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GarageCond</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PoolQC</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Fence</a:t>
              </a:r>
              <a:endParaRPr lang="zh-CN" altLang="zh-CN" sz="14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400" dirty="0">
                  <a:latin typeface="微软雅黑 Light" panose="020B0502040204020203" pitchFamily="34" charset="-122"/>
                  <a:ea typeface="微软雅黑 Light" panose="020B0502040204020203" pitchFamily="34" charset="-122"/>
                </a:rPr>
                <a:t>MiscFeature</a:t>
              </a:r>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4946500" cy="368536"/>
            </a:xfrm>
            <a:prstGeom prst="rect">
              <a:avLst/>
            </a:prstGeom>
            <a:noFill/>
            <a:ln w="9525">
              <a:noFill/>
            </a:ln>
          </p:spPr>
          <p:txBody>
            <a:bodyPr wrap="none" anchor="t" anchorCtr="0">
              <a:spAutoFit/>
            </a:bodyPr>
            <a:p>
              <a:pPr algn="l"/>
              <a:r>
                <a:rPr lang="en-US" sz="1800" b="1" dirty="0">
                  <a:latin typeface="微软雅黑 Light" panose="020B0502040204020203" pitchFamily="34" charset="-122"/>
                  <a:ea typeface="微软雅黑 Light" panose="020B0502040204020203" pitchFamily="34" charset="-122"/>
                  <a:sym typeface="+mn-ea"/>
                </a:rPr>
                <a:t>Checking For the Null Values in the Dataset</a:t>
              </a:r>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262892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136869" y="11976"/>
              <a:ext cx="2340635" cy="368300"/>
            </a:xfrm>
            <a:prstGeom prst="rect">
              <a:avLst/>
            </a:prstGeom>
            <a:noFill/>
            <a:ln w="9525">
              <a:noFill/>
            </a:ln>
          </p:spPr>
          <p:txBody>
            <a:bodyPr wrap="none" anchor="t" anchorCtr="0">
              <a:spAutoFit/>
            </a:bodyPr>
            <a:p>
              <a:pPr algn="ctr"/>
              <a:r>
                <a:rPr lang="zh-CN" altLang="en-US" dirty="0">
                  <a:solidFill>
                    <a:schemeClr val="bg1"/>
                  </a:solidFill>
                  <a:latin typeface="微软雅黑 Light" panose="020B0502040204020203" pitchFamily="34" charset="-122"/>
                  <a:ea typeface="微软雅黑 Light" panose="020B0502040204020203" pitchFamily="34" charset="-122"/>
                </a:rPr>
                <a:t>Data Preprocessing</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pic>
        <p:nvPicPr>
          <p:cNvPr id="7" name="Picture 7" descr="Screenshot 2022-06-21 at 3.15.25 PM"/>
          <p:cNvPicPr>
            <a:picLocks noChangeAspect="1"/>
          </p:cNvPicPr>
          <p:nvPr/>
        </p:nvPicPr>
        <p:blipFill>
          <a:blip r:embed="rId1"/>
          <a:stretch>
            <a:fillRect/>
          </a:stretch>
        </p:blipFill>
        <p:spPr>
          <a:xfrm>
            <a:off x="449580" y="1010285"/>
            <a:ext cx="5792470" cy="46513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32"/>
          <p:cNvGrpSpPr/>
          <p:nvPr/>
        </p:nvGrpSpPr>
        <p:grpSpPr>
          <a:xfrm>
            <a:off x="418781" y="845820"/>
            <a:ext cx="9789691" cy="896938"/>
            <a:chOff x="6459786" y="1324515"/>
            <a:chExt cx="9785594" cy="895617"/>
          </a:xfrm>
        </p:grpSpPr>
        <p:sp>
          <p:nvSpPr>
            <p:cNvPr id="5" name="等腰三角形 4"/>
            <p:cNvSpPr/>
            <p:nvPr/>
          </p:nvSpPr>
          <p:spPr>
            <a:xfrm rot="5400000">
              <a:off x="6446401" y="1501171"/>
              <a:ext cx="196560" cy="16979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3" name="文本框 6"/>
            <p:cNvSpPr txBox="1"/>
            <p:nvPr/>
          </p:nvSpPr>
          <p:spPr>
            <a:xfrm>
              <a:off x="6692629" y="1324515"/>
              <a:ext cx="9552751" cy="521201"/>
            </a:xfrm>
            <a:prstGeom prst="rect">
              <a:avLst/>
            </a:prstGeom>
            <a:noFill/>
            <a:ln w="9525">
              <a:noFill/>
            </a:ln>
          </p:spPr>
          <p:txBody>
            <a:bodyPr wrap="none" anchor="t" anchorCtr="0">
              <a:spAutoFit/>
            </a:bodyPr>
            <a:p>
              <a:r>
                <a:rPr lang="en-US" altLang="zh-CN" sz="2800" dirty="0">
                  <a:solidFill>
                    <a:schemeClr val="accent1"/>
                  </a:solidFill>
                  <a:latin typeface="微软雅黑 Light" panose="020B0502040204020203" pitchFamily="34" charset="-122"/>
                  <a:ea typeface="微软雅黑 Light" panose="020B0502040204020203" pitchFamily="34" charset="-122"/>
                </a:rPr>
                <a:t>Dropping ID Column as it is Not Contributing For Model </a:t>
              </a:r>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10255" name="灯片编号占位符 23"/>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0261" name="文本框 29"/>
          <p:cNvSpPr txBox="1"/>
          <p:nvPr/>
        </p:nvSpPr>
        <p:spPr>
          <a:xfrm>
            <a:off x="10088245" y="-1270"/>
            <a:ext cx="309880"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pic>
        <p:nvPicPr>
          <p:cNvPr id="8" name="Picture 8" descr="Screenshot 2022-06-21 at 3.23.04 PM"/>
          <p:cNvPicPr>
            <a:picLocks noChangeAspect="1"/>
          </p:cNvPicPr>
          <p:nvPr/>
        </p:nvPicPr>
        <p:blipFill>
          <a:blip r:embed="rId1"/>
          <a:stretch>
            <a:fillRect/>
          </a:stretch>
        </p:blipFill>
        <p:spPr>
          <a:xfrm>
            <a:off x="961390" y="1656080"/>
            <a:ext cx="10055860" cy="1133475"/>
          </a:xfrm>
          <a:prstGeom prst="rect">
            <a:avLst/>
          </a:prstGeom>
        </p:spPr>
      </p:pic>
      <p:sp>
        <p:nvSpPr>
          <p:cNvPr id="3" name="Text Box 2"/>
          <p:cNvSpPr txBox="1"/>
          <p:nvPr/>
        </p:nvSpPr>
        <p:spPr>
          <a:xfrm>
            <a:off x="3519805" y="3892550"/>
            <a:ext cx="7613015" cy="922020"/>
          </a:xfrm>
          <a:prstGeom prst="rect">
            <a:avLst/>
          </a:prstGeom>
          <a:noFill/>
        </p:spPr>
        <p:txBody>
          <a:bodyPr wrap="none" rtlCol="0">
            <a:spAutoFit/>
          </a:bodyPr>
          <a:p>
            <a:pPr algn="l"/>
            <a:r>
              <a:rPr lang="en-US" dirty="0">
                <a:latin typeface="微软雅黑 Light" panose="020B0502040204020203" pitchFamily="34" charset="-122"/>
                <a:ea typeface="微软雅黑 Light" panose="020B0502040204020203" pitchFamily="34" charset="-122"/>
              </a:rPr>
              <a:t>The ID columns from test and train datasets were dropped </a:t>
            </a:r>
            <a:endParaRPr lang="en-US" dirty="0">
              <a:latin typeface="微软雅黑 Light" panose="020B0502040204020203" pitchFamily="34" charset="-122"/>
              <a:ea typeface="微软雅黑 Light" panose="020B0502040204020203" pitchFamily="34" charset="-122"/>
            </a:endParaRPr>
          </a:p>
          <a:p>
            <a:pPr algn="l"/>
            <a:r>
              <a:rPr lang="en-US" dirty="0">
                <a:latin typeface="微软雅黑 Light" panose="020B0502040204020203" pitchFamily="34" charset="-122"/>
                <a:ea typeface="微软雅黑 Light" panose="020B0502040204020203" pitchFamily="34" charset="-122"/>
              </a:rPr>
              <a:t>since they don't contribute to building a good model for predicting </a:t>
            </a:r>
            <a:endParaRPr lang="en-US" dirty="0">
              <a:latin typeface="微软雅黑 Light" panose="020B0502040204020203" pitchFamily="34" charset="-122"/>
              <a:ea typeface="微软雅黑 Light" panose="020B0502040204020203" pitchFamily="34" charset="-122"/>
            </a:endParaRPr>
          </a:p>
          <a:p>
            <a:pPr algn="l"/>
            <a:r>
              <a:rPr lang="en-US" dirty="0">
                <a:latin typeface="微软雅黑 Light" panose="020B0502040204020203" pitchFamily="34" charset="-122"/>
                <a:ea typeface="微软雅黑 Light" panose="020B0502040204020203" pitchFamily="34" charset="-122"/>
              </a:rPr>
              <a:t>the target variable values</a:t>
            </a:r>
            <a:endParaRPr lang="en-US"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32"/>
          <p:cNvGrpSpPr/>
          <p:nvPr/>
        </p:nvGrpSpPr>
        <p:grpSpPr>
          <a:xfrm>
            <a:off x="418781" y="845820"/>
            <a:ext cx="6746771" cy="896938"/>
            <a:chOff x="6459786" y="1324515"/>
            <a:chExt cx="6743947" cy="895617"/>
          </a:xfrm>
        </p:grpSpPr>
        <p:sp>
          <p:nvSpPr>
            <p:cNvPr id="5" name="等腰三角形 4"/>
            <p:cNvSpPr/>
            <p:nvPr/>
          </p:nvSpPr>
          <p:spPr>
            <a:xfrm rot="5400000">
              <a:off x="6446401" y="1501171"/>
              <a:ext cx="196560" cy="16979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3" name="文本框 6"/>
            <p:cNvSpPr txBox="1"/>
            <p:nvPr/>
          </p:nvSpPr>
          <p:spPr>
            <a:xfrm>
              <a:off x="6692629" y="1324515"/>
              <a:ext cx="6511104" cy="521201"/>
            </a:xfrm>
            <a:prstGeom prst="rect">
              <a:avLst/>
            </a:prstGeom>
            <a:noFill/>
            <a:ln w="9525">
              <a:noFill/>
            </a:ln>
          </p:spPr>
          <p:txBody>
            <a:bodyPr wrap="none" anchor="t" anchorCtr="0">
              <a:spAutoFit/>
            </a:bodyPr>
            <a:p>
              <a:r>
                <a:rPr lang="en-US" altLang="zh-CN" sz="2800" dirty="0">
                  <a:solidFill>
                    <a:schemeClr val="accent1"/>
                  </a:solidFill>
                  <a:latin typeface="微软雅黑 Light" panose="020B0502040204020203" pitchFamily="34" charset="-122"/>
                  <a:ea typeface="微软雅黑 Light" panose="020B0502040204020203" pitchFamily="34" charset="-122"/>
                </a:rPr>
                <a:t>Statistical Information of the DataSet </a:t>
              </a:r>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10255" name="灯片编号占位符 23"/>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0261" name="文本框 29"/>
          <p:cNvSpPr txBox="1"/>
          <p:nvPr/>
        </p:nvSpPr>
        <p:spPr>
          <a:xfrm>
            <a:off x="10088245" y="-1270"/>
            <a:ext cx="309880"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3" name="Text Box 2"/>
          <p:cNvSpPr txBox="1"/>
          <p:nvPr/>
        </p:nvSpPr>
        <p:spPr>
          <a:xfrm>
            <a:off x="2191385" y="3903980"/>
            <a:ext cx="8720455" cy="1938020"/>
          </a:xfrm>
          <a:prstGeom prst="rect">
            <a:avLst/>
          </a:prstGeom>
          <a:noFill/>
        </p:spPr>
        <p:txBody>
          <a:bodyPr wrap="none" rtlCol="0">
            <a:spAutoFit/>
          </a:bodyPr>
          <a:p>
            <a:pPr algn="l"/>
            <a:r>
              <a:rPr lang="en-US" sz="2000" dirty="0">
                <a:latin typeface="微软雅黑 Light" panose="020B0502040204020203" pitchFamily="34" charset="-122"/>
                <a:ea typeface="微软雅黑 Light" panose="020B0502040204020203" pitchFamily="34" charset="-122"/>
              </a:rPr>
              <a:t>Based on the above results i have observed.</a:t>
            </a:r>
            <a:endParaRPr lang="en-US" sz="2000" dirty="0">
              <a:latin typeface="微软雅黑 Light" panose="020B0502040204020203" pitchFamily="34" charset="-122"/>
              <a:ea typeface="微软雅黑 Light" panose="020B0502040204020203" pitchFamily="34" charset="-122"/>
            </a:endParaRPr>
          </a:p>
          <a:p>
            <a:pPr marL="342900" indent="-342900" algn="l">
              <a:buFont typeface="Arial" panose="020B0604020202020204" pitchFamily="34" charset="0"/>
              <a:buChar char="•"/>
            </a:pPr>
            <a:r>
              <a:rPr lang="en-US" sz="2000" dirty="0">
                <a:latin typeface="微软雅黑 Light" panose="020B0502040204020203" pitchFamily="34" charset="-122"/>
                <a:ea typeface="微软雅黑 Light" panose="020B0502040204020203" pitchFamily="34" charset="-122"/>
              </a:rPr>
              <a:t>Huge Difference b/w max value and 75% in SalePrice, MSSubClass, </a:t>
            </a:r>
            <a:endParaRPr lang="en-US" sz="2000" dirty="0">
              <a:latin typeface="微软雅黑 Light" panose="020B0502040204020203" pitchFamily="34" charset="-122"/>
              <a:ea typeface="微软雅黑 Light" panose="020B0502040204020203" pitchFamily="34" charset="-122"/>
            </a:endParaRPr>
          </a:p>
          <a:p>
            <a:pPr algn="l">
              <a:buFont typeface="Arial" panose="020B0604020202020204" pitchFamily="34" charset="0"/>
            </a:pPr>
            <a:r>
              <a:rPr lang="en-US" sz="2000" dirty="0">
                <a:latin typeface="微软雅黑 Light" panose="020B0502040204020203" pitchFamily="34" charset="-122"/>
                <a:ea typeface="微软雅黑 Light" panose="020B0502040204020203" pitchFamily="34" charset="-122"/>
              </a:rPr>
              <a:t>	LotFrontage,LotArea, BsmtFinSF1,BsmtFinSF2 etc which are </a:t>
            </a:r>
            <a:endParaRPr lang="en-US" sz="2000" dirty="0">
              <a:latin typeface="微软雅黑 Light" panose="020B0502040204020203" pitchFamily="34" charset="-122"/>
              <a:ea typeface="微软雅黑 Light" panose="020B0502040204020203" pitchFamily="34" charset="-122"/>
            </a:endParaRPr>
          </a:p>
          <a:p>
            <a:pPr algn="l">
              <a:buFont typeface="Arial" panose="020B0604020202020204" pitchFamily="34" charset="0"/>
            </a:pPr>
            <a:r>
              <a:rPr lang="en-US" sz="2000" dirty="0">
                <a:latin typeface="微软雅黑 Light" panose="020B0502040204020203" pitchFamily="34" charset="-122"/>
                <a:ea typeface="微软雅黑 Light" panose="020B0502040204020203" pitchFamily="34" charset="-122"/>
              </a:rPr>
              <a:t>	indicating presence of outliers.</a:t>
            </a:r>
            <a:endParaRPr lang="en-US" sz="2000" dirty="0">
              <a:latin typeface="微软雅黑 Light" panose="020B0502040204020203" pitchFamily="34" charset="-122"/>
              <a:ea typeface="微软雅黑 Light" panose="020B0502040204020203" pitchFamily="34" charset="-122"/>
            </a:endParaRPr>
          </a:p>
          <a:p>
            <a:pPr marL="342900" indent="-342900" algn="l">
              <a:buFont typeface="Arial" panose="020B0604020202020204" pitchFamily="34" charset="0"/>
              <a:buChar char="•"/>
            </a:pPr>
            <a:r>
              <a:rPr lang="en-US" sz="2000" dirty="0">
                <a:latin typeface="微软雅黑 Light" panose="020B0502040204020203" pitchFamily="34" charset="-122"/>
                <a:ea typeface="微软雅黑 Light" panose="020B0502040204020203" pitchFamily="34" charset="-122"/>
              </a:rPr>
              <a:t>There is the presence of higher standard deviation which </a:t>
            </a:r>
            <a:endParaRPr lang="en-US" sz="2000" dirty="0">
              <a:latin typeface="微软雅黑 Light" panose="020B0502040204020203" pitchFamily="34" charset="-122"/>
              <a:ea typeface="微软雅黑 Light" panose="020B0502040204020203" pitchFamily="34" charset="-122"/>
            </a:endParaRPr>
          </a:p>
          <a:p>
            <a:pPr lvl="1" algn="l">
              <a:buFont typeface="Arial" panose="020B0604020202020204" pitchFamily="34" charset="0"/>
            </a:pPr>
            <a:r>
              <a:rPr lang="en-US" sz="2000" dirty="0">
                <a:latin typeface="微软雅黑 Light" panose="020B0502040204020203" pitchFamily="34" charset="-122"/>
                <a:ea typeface="微软雅黑 Light" panose="020B0502040204020203" pitchFamily="34" charset="-122"/>
              </a:rPr>
              <a:t>	indicates the presence of skewness.</a:t>
            </a:r>
            <a:r>
              <a:rPr lang="en-US" dirty="0">
                <a:latin typeface="微软雅黑 Light" panose="020B0502040204020203" pitchFamily="34" charset="-122"/>
                <a:ea typeface="微软雅黑 Light" panose="020B0502040204020203" pitchFamily="34" charset="-122"/>
              </a:rPr>
              <a:t> </a:t>
            </a:r>
            <a:endParaRPr lang="en-US" dirty="0">
              <a:latin typeface="微软雅黑 Light" panose="020B0502040204020203" pitchFamily="34" charset="-122"/>
              <a:ea typeface="微软雅黑 Light" panose="020B0502040204020203" pitchFamily="34" charset="-122"/>
            </a:endParaRPr>
          </a:p>
        </p:txBody>
      </p:sp>
      <p:pic>
        <p:nvPicPr>
          <p:cNvPr id="9" name="Picture 9" descr="Screenshot 2022-06-21 at 7.53.49 PM"/>
          <p:cNvPicPr>
            <a:picLocks noChangeAspect="1"/>
          </p:cNvPicPr>
          <p:nvPr/>
        </p:nvPicPr>
        <p:blipFill>
          <a:blip r:embed="rId1"/>
          <a:stretch>
            <a:fillRect/>
          </a:stretch>
        </p:blipFill>
        <p:spPr>
          <a:xfrm>
            <a:off x="761365" y="1447800"/>
            <a:ext cx="9326880" cy="221424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833745" cy="1138751"/>
            <a:chOff x="6349984" y="2126687"/>
            <a:chExt cx="5833569"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5833569" cy="368536"/>
            </a:xfrm>
            <a:prstGeom prst="rect">
              <a:avLst/>
            </a:prstGeom>
            <a:noFill/>
            <a:ln w="9525">
              <a:noFill/>
            </a:ln>
          </p:spPr>
          <p:txBody>
            <a:bodyPr wrap="none" anchor="t" anchorCtr="0">
              <a:spAutoFit/>
            </a:bodyPr>
            <a:p>
              <a:pPr algn="l"/>
              <a:r>
                <a:rPr lang="en-US" altLang="en-US" sz="1800" b="1" dirty="0">
                  <a:latin typeface="微软雅黑 Light" panose="020B0502040204020203" pitchFamily="34" charset="-122"/>
                  <a:ea typeface="微软雅黑 Light" panose="020B0502040204020203" pitchFamily="34" charset="-122"/>
                  <a:sym typeface="+mn-ea"/>
                </a:rPr>
                <a:t>Hardware and Software used for creation of Model</a:t>
              </a:r>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596"/>
            <a:chOff x="539" y="0"/>
            <a:chExt cx="10398396" cy="400596"/>
          </a:xfrm>
        </p:grpSpPr>
        <p:sp>
          <p:nvSpPr>
            <p:cNvPr id="15" name="矩形 14"/>
            <p:cNvSpPr/>
            <p:nvPr/>
          </p:nvSpPr>
          <p:spPr>
            <a:xfrm>
              <a:off x="539" y="0"/>
              <a:ext cx="4237401"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260694" y="32296"/>
              <a:ext cx="3138204"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Hardware &amp; Software used</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pic>
        <p:nvPicPr>
          <p:cNvPr id="2" name="Picture 1" descr="Screenshot 2022-06-22 at 8.49.52 PM"/>
          <p:cNvPicPr>
            <a:picLocks noChangeAspect="1"/>
          </p:cNvPicPr>
          <p:nvPr/>
        </p:nvPicPr>
        <p:blipFill>
          <a:blip r:embed="rId1"/>
          <a:stretch>
            <a:fillRect/>
          </a:stretch>
        </p:blipFill>
        <p:spPr>
          <a:xfrm>
            <a:off x="260350" y="1066800"/>
            <a:ext cx="6124575" cy="4724400"/>
          </a:xfrm>
          <a:prstGeom prst="rect">
            <a:avLst/>
          </a:prstGeom>
        </p:spPr>
      </p:pic>
      <p:sp>
        <p:nvSpPr>
          <p:cNvPr id="3" name="Text Box 2"/>
          <p:cNvSpPr txBox="1"/>
          <p:nvPr/>
        </p:nvSpPr>
        <p:spPr>
          <a:xfrm>
            <a:off x="6538595" y="1753235"/>
            <a:ext cx="2473325" cy="737235"/>
          </a:xfrm>
          <a:prstGeom prst="rect">
            <a:avLst/>
          </a:prstGeom>
          <a:noFill/>
        </p:spPr>
        <p:txBody>
          <a:bodyPr wrap="none" rtlCol="0">
            <a:spAutoFit/>
          </a:bodyPr>
          <a:p>
            <a:pPr algn="l"/>
            <a:r>
              <a:rPr lang="en-US" sz="1400" b="1" u="sng" dirty="0">
                <a:latin typeface="微软雅黑 Light" panose="020B0502040204020203" pitchFamily="34" charset="-122"/>
                <a:ea typeface="微软雅黑 Light" panose="020B0502040204020203" pitchFamily="34" charset="-122"/>
              </a:rPr>
              <a:t>Hardware:</a:t>
            </a:r>
            <a:endParaRPr lang="en-US" dirty="0">
              <a:latin typeface="微软雅黑 Light" panose="020B0502040204020203" pitchFamily="34" charset="-122"/>
              <a:ea typeface="微软雅黑 Light" panose="020B0502040204020203" pitchFamily="34" charset="-122"/>
            </a:endParaRPr>
          </a:p>
          <a:p>
            <a:pPr algn="l"/>
            <a:r>
              <a:rPr lang="en-US" sz="1400" dirty="0">
                <a:latin typeface="微软雅黑 Light" panose="020B0502040204020203" pitchFamily="34" charset="-122"/>
                <a:ea typeface="微软雅黑 Light" panose="020B0502040204020203" pitchFamily="34" charset="-122"/>
              </a:rPr>
              <a:t>        Processor Apple M1 </a:t>
            </a:r>
            <a:endParaRPr lang="en-US" sz="1400" dirty="0">
              <a:latin typeface="微软雅黑 Light" panose="020B0502040204020203" pitchFamily="34" charset="-122"/>
              <a:ea typeface="微软雅黑 Light" panose="020B0502040204020203" pitchFamily="34" charset="-122"/>
            </a:endParaRPr>
          </a:p>
          <a:p>
            <a:pPr algn="l"/>
            <a:r>
              <a:rPr lang="en-US" sz="1400" dirty="0">
                <a:latin typeface="微软雅黑 Light" panose="020B0502040204020203" pitchFamily="34" charset="-122"/>
                <a:ea typeface="微软雅黑 Light" panose="020B0502040204020203" pitchFamily="34" charset="-122"/>
              </a:rPr>
              <a:t>        Physical Memory: 8 GB</a:t>
            </a:r>
            <a:endParaRPr lang="en-US" sz="1400" dirty="0">
              <a:latin typeface="微软雅黑 Light" panose="020B0502040204020203" pitchFamily="34" charset="-122"/>
              <a:ea typeface="微软雅黑 Light" panose="020B0502040204020203" pitchFamily="34" charset="-122"/>
            </a:endParaRPr>
          </a:p>
        </p:txBody>
      </p:sp>
      <p:sp>
        <p:nvSpPr>
          <p:cNvPr id="4" name="Text Box 3"/>
          <p:cNvSpPr txBox="1"/>
          <p:nvPr/>
        </p:nvSpPr>
        <p:spPr>
          <a:xfrm>
            <a:off x="6608445" y="2645410"/>
            <a:ext cx="2450465" cy="2891790"/>
          </a:xfrm>
          <a:prstGeom prst="rect">
            <a:avLst/>
          </a:prstGeom>
          <a:noFill/>
        </p:spPr>
        <p:txBody>
          <a:bodyPr wrap="none" rtlCol="0">
            <a:spAutoFit/>
          </a:bodyPr>
          <a:p>
            <a:r>
              <a:rPr lang="en-US" sz="1400" b="1" u="sng" dirty="0">
                <a:latin typeface="微软雅黑 Light" panose="020B0502040204020203" pitchFamily="34" charset="-122"/>
                <a:ea typeface="微软雅黑 Light" panose="020B0502040204020203" pitchFamily="34" charset="-122"/>
              </a:rPr>
              <a:t>Softwares:</a:t>
            </a:r>
            <a:endParaRPr lang="en-US" sz="1400" b="1" u="sng" dirty="0">
              <a:latin typeface="微软雅黑 Light" panose="020B0502040204020203" pitchFamily="34" charset="-122"/>
              <a:ea typeface="微软雅黑 Light" panose="020B0502040204020203" pitchFamily="34" charset="-122"/>
            </a:endParaRPr>
          </a:p>
          <a:p>
            <a:r>
              <a:rPr lang="en-US" sz="1400" dirty="0">
                <a:latin typeface="微软雅黑 Light" panose="020B0502040204020203" pitchFamily="34" charset="-122"/>
                <a:ea typeface="微软雅黑 Light" panose="020B0502040204020203" pitchFamily="34" charset="-122"/>
              </a:rPr>
              <a:t>       MAC operating system</a:t>
            </a:r>
            <a:endParaRPr lang="en-US" sz="1400" dirty="0">
              <a:latin typeface="微软雅黑 Light" panose="020B0502040204020203" pitchFamily="34" charset="-122"/>
              <a:ea typeface="微软雅黑 Light" panose="020B0502040204020203" pitchFamily="34" charset="-122"/>
            </a:endParaRPr>
          </a:p>
          <a:p>
            <a:r>
              <a:rPr lang="en-US" sz="1400" dirty="0">
                <a:latin typeface="微软雅黑 Light" panose="020B0502040204020203" pitchFamily="34" charset="-122"/>
                <a:ea typeface="微软雅黑 Light" panose="020B0502040204020203" pitchFamily="34" charset="-122"/>
              </a:rPr>
              <a:t>       Anaconda</a:t>
            </a:r>
            <a:endParaRPr lang="en-US" sz="1400" dirty="0">
              <a:latin typeface="微软雅黑 Light" panose="020B0502040204020203" pitchFamily="34" charset="-122"/>
              <a:ea typeface="微软雅黑 Light" panose="020B0502040204020203" pitchFamily="34" charset="-122"/>
            </a:endParaRPr>
          </a:p>
          <a:p>
            <a:r>
              <a:rPr lang="en-US" sz="1400" dirty="0">
                <a:latin typeface="微软雅黑 Light" panose="020B0502040204020203" pitchFamily="34" charset="-122"/>
                <a:ea typeface="微软雅黑 Light" panose="020B0502040204020203" pitchFamily="34" charset="-122"/>
              </a:rPr>
              <a:t>       Jupyter Notebook</a:t>
            </a:r>
            <a:endParaRPr lang="en-US" sz="1400" dirty="0">
              <a:latin typeface="微软雅黑 Light" panose="020B0502040204020203" pitchFamily="34" charset="-122"/>
              <a:ea typeface="微软雅黑 Light" panose="020B0502040204020203" pitchFamily="34" charset="-122"/>
            </a:endParaRPr>
          </a:p>
          <a:p>
            <a:r>
              <a:rPr lang="en-US" sz="1400" dirty="0">
                <a:latin typeface="微软雅黑 Light" panose="020B0502040204020203" pitchFamily="34" charset="-122"/>
                <a:ea typeface="微软雅黑 Light" panose="020B0502040204020203" pitchFamily="34" charset="-122"/>
              </a:rPr>
              <a:t>        Python</a:t>
            </a:r>
            <a:endParaRPr lang="en-US" sz="1400" dirty="0">
              <a:latin typeface="微软雅黑 Light" panose="020B0502040204020203" pitchFamily="34" charset="-122"/>
              <a:ea typeface="微软雅黑 Light" panose="020B0502040204020203" pitchFamily="34" charset="-122"/>
            </a:endParaRPr>
          </a:p>
          <a:p>
            <a:r>
              <a:rPr lang="en-US" sz="1400" dirty="0">
                <a:latin typeface="微软雅黑 Light" panose="020B0502040204020203" pitchFamily="34" charset="-122"/>
                <a:ea typeface="微软雅黑 Light" panose="020B0502040204020203" pitchFamily="34" charset="-122"/>
              </a:rPr>
              <a:t>        pandas</a:t>
            </a:r>
            <a:endParaRPr lang="en-US" sz="1400" dirty="0">
              <a:latin typeface="微软雅黑 Light" panose="020B0502040204020203" pitchFamily="34" charset="-122"/>
              <a:ea typeface="微软雅黑 Light" panose="020B0502040204020203" pitchFamily="34" charset="-122"/>
            </a:endParaRPr>
          </a:p>
          <a:p>
            <a:r>
              <a:rPr lang="en-US" sz="1400" dirty="0">
                <a:latin typeface="微软雅黑 Light" panose="020B0502040204020203" pitchFamily="34" charset="-122"/>
                <a:ea typeface="微软雅黑 Light" panose="020B0502040204020203" pitchFamily="34" charset="-122"/>
              </a:rPr>
              <a:t>        numpy </a:t>
            </a:r>
            <a:endParaRPr lang="en-US" sz="1400" dirty="0">
              <a:latin typeface="微软雅黑 Light" panose="020B0502040204020203" pitchFamily="34" charset="-122"/>
              <a:ea typeface="微软雅黑 Light" panose="020B0502040204020203" pitchFamily="34" charset="-122"/>
            </a:endParaRPr>
          </a:p>
          <a:p>
            <a:r>
              <a:rPr lang="en-US" sz="1400" dirty="0">
                <a:latin typeface="微软雅黑 Light" panose="020B0502040204020203" pitchFamily="34" charset="-122"/>
                <a:ea typeface="微软雅黑 Light" panose="020B0502040204020203" pitchFamily="34" charset="-122"/>
              </a:rPr>
              <a:t>        matplotlib</a:t>
            </a:r>
            <a:endParaRPr lang="en-US" sz="1400" dirty="0">
              <a:latin typeface="微软雅黑 Light" panose="020B0502040204020203" pitchFamily="34" charset="-122"/>
              <a:ea typeface="微软雅黑 Light" panose="020B0502040204020203" pitchFamily="34" charset="-122"/>
            </a:endParaRPr>
          </a:p>
          <a:p>
            <a:r>
              <a:rPr lang="en-US" sz="1400" dirty="0">
                <a:latin typeface="微软雅黑 Light" panose="020B0502040204020203" pitchFamily="34" charset="-122"/>
                <a:ea typeface="微软雅黑 Light" panose="020B0502040204020203" pitchFamily="34" charset="-122"/>
              </a:rPr>
              <a:t>        seaborn</a:t>
            </a:r>
            <a:endParaRPr lang="en-US" sz="1400" dirty="0">
              <a:latin typeface="微软雅黑 Light" panose="020B0502040204020203" pitchFamily="34" charset="-122"/>
              <a:ea typeface="微软雅黑 Light" panose="020B0502040204020203" pitchFamily="34" charset="-122"/>
            </a:endParaRPr>
          </a:p>
          <a:p>
            <a:r>
              <a:rPr lang="en-US" sz="1400" dirty="0">
                <a:latin typeface="微软雅黑 Light" panose="020B0502040204020203" pitchFamily="34" charset="-122"/>
                <a:ea typeface="微软雅黑 Light" panose="020B0502040204020203" pitchFamily="34" charset="-122"/>
              </a:rPr>
              <a:t>        scipy</a:t>
            </a:r>
            <a:endParaRPr lang="en-US" sz="1400" dirty="0">
              <a:latin typeface="微软雅黑 Light" panose="020B0502040204020203" pitchFamily="34" charset="-122"/>
              <a:ea typeface="微软雅黑 Light" panose="020B0502040204020203" pitchFamily="34" charset="-122"/>
            </a:endParaRPr>
          </a:p>
          <a:p>
            <a:r>
              <a:rPr lang="en-US" sz="1400" dirty="0">
                <a:latin typeface="微软雅黑 Light" panose="020B0502040204020203" pitchFamily="34" charset="-122"/>
                <a:ea typeface="微软雅黑 Light" panose="020B0502040204020203" pitchFamily="34" charset="-122"/>
              </a:rPr>
              <a:t>        statsmodels</a:t>
            </a:r>
            <a:endParaRPr lang="en-US" sz="1400" dirty="0">
              <a:latin typeface="微软雅黑 Light" panose="020B0502040204020203" pitchFamily="34" charset="-122"/>
              <a:ea typeface="微软雅黑 Light" panose="020B0502040204020203" pitchFamily="34" charset="-122"/>
            </a:endParaRPr>
          </a:p>
          <a:p>
            <a:r>
              <a:rPr lang="en-US" sz="1400" dirty="0">
                <a:latin typeface="微软雅黑 Light" panose="020B0502040204020203" pitchFamily="34" charset="-122"/>
                <a:ea typeface="微软雅黑 Light" panose="020B0502040204020203" pitchFamily="34" charset="-122"/>
              </a:rPr>
              <a:t>        sklearn</a:t>
            </a:r>
            <a:endParaRPr lang="en-US" sz="1400" dirty="0">
              <a:latin typeface="微软雅黑 Light" panose="020B0502040204020203" pitchFamily="34" charset="-122"/>
              <a:ea typeface="微软雅黑 Light" panose="020B0502040204020203" pitchFamily="34" charset="-122"/>
            </a:endParaRPr>
          </a:p>
          <a:p>
            <a:endParaRPr lang="en-US" sz="1400" dirty="0">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596"/>
            <a:chOff x="539" y="0"/>
            <a:chExt cx="10398396" cy="400596"/>
          </a:xfrm>
        </p:grpSpPr>
        <p:sp>
          <p:nvSpPr>
            <p:cNvPr id="15" name="矩形 14"/>
            <p:cNvSpPr/>
            <p:nvPr/>
          </p:nvSpPr>
          <p:spPr>
            <a:xfrm>
              <a:off x="539" y="0"/>
              <a:ext cx="401514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359117" y="32296"/>
              <a:ext cx="2941352"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Exploratory Data Analysis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418781" y="845820"/>
            <a:ext cx="4971946" cy="896938"/>
            <a:chOff x="6459786" y="1324515"/>
            <a:chExt cx="4969865" cy="895617"/>
          </a:xfrm>
        </p:grpSpPr>
        <p:sp>
          <p:nvSpPr>
            <p:cNvPr id="7" name="等腰三角形 4"/>
            <p:cNvSpPr/>
            <p:nvPr/>
          </p:nvSpPr>
          <p:spPr>
            <a:xfrm rot="5400000">
              <a:off x="6446401" y="1501171"/>
              <a:ext cx="196560" cy="16979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3" name="文本框 6"/>
            <p:cNvSpPr txBox="1"/>
            <p:nvPr/>
          </p:nvSpPr>
          <p:spPr>
            <a:xfrm>
              <a:off x="6692629" y="1324515"/>
              <a:ext cx="4737022" cy="521201"/>
            </a:xfrm>
            <a:prstGeom prst="rect">
              <a:avLst/>
            </a:prstGeom>
            <a:noFill/>
            <a:ln w="9525">
              <a:noFill/>
            </a:ln>
          </p:spPr>
          <p:txBody>
            <a:bodyPr wrap="none" anchor="t" anchorCtr="0">
              <a:spAutoFit/>
            </a:bodyPr>
            <a:p>
              <a:r>
                <a:rPr lang="en-US" altLang="zh-CN" sz="2800" dirty="0">
                  <a:solidFill>
                    <a:schemeClr val="accent1"/>
                  </a:solidFill>
                  <a:latin typeface="微软雅黑 Light" panose="020B0502040204020203" pitchFamily="34" charset="-122"/>
                  <a:ea typeface="微软雅黑 Light" panose="020B0502040204020203" pitchFamily="34" charset="-122"/>
                </a:rPr>
                <a:t>Graph for the Target Class </a:t>
              </a:r>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8" name="Picture 7"/>
          <p:cNvPicPr/>
          <p:nvPr/>
        </p:nvPicPr>
        <p:blipFill>
          <a:blip r:embed="rId1">
            <a:extLst>
              <a:ext uri="{28A0092B-C50C-407E-A947-70E740481C1C}">
                <a14:useLocalDpi xmlns:a14="http://schemas.microsoft.com/office/drawing/2010/main" val="0"/>
              </a:ext>
            </a:extLst>
          </a:blip>
          <a:stretch>
            <a:fillRect/>
          </a:stretch>
        </p:blipFill>
        <p:spPr>
          <a:xfrm>
            <a:off x="2008505" y="1847215"/>
            <a:ext cx="7817485" cy="395668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3" name="组合 1"/>
          <p:cNvGrpSpPr/>
          <p:nvPr/>
        </p:nvGrpSpPr>
        <p:grpSpPr>
          <a:xfrm>
            <a:off x="0" y="843942"/>
            <a:ext cx="12192000" cy="1600200"/>
            <a:chOff x="0" y="2114550"/>
            <a:chExt cx="12191999" cy="1600859"/>
          </a:xfrm>
        </p:grpSpPr>
        <p:sp>
          <p:nvSpPr>
            <p:cNvPr id="14" name="矩形 13"/>
            <p:cNvSpPr/>
            <p:nvPr/>
          </p:nvSpPr>
          <p:spPr>
            <a:xfrm>
              <a:off x="0" y="2114550"/>
              <a:ext cx="1891665"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5778500" y="2114550"/>
              <a:ext cx="6413499"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6" name="文本框 15"/>
            <p:cNvSpPr txBox="1"/>
            <p:nvPr/>
          </p:nvSpPr>
          <p:spPr>
            <a:xfrm>
              <a:off x="928392" y="2145090"/>
              <a:ext cx="309880" cy="1569096"/>
            </a:xfrm>
            <a:prstGeom prst="rect">
              <a:avLst/>
            </a:prstGeom>
            <a:noFill/>
            <a:ln w="9525">
              <a:noFill/>
            </a:ln>
          </p:spPr>
          <p:txBody>
            <a:bodyPr wrap="none" anchor="t" anchorCtr="0">
              <a:spAutoFit/>
            </a:bodyPr>
            <a:p>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8197" name="文本框 16"/>
            <p:cNvSpPr txBox="1"/>
            <p:nvPr/>
          </p:nvSpPr>
          <p:spPr>
            <a:xfrm>
              <a:off x="1931670" y="2815879"/>
              <a:ext cx="3806190" cy="460565"/>
            </a:xfrm>
            <a:prstGeom prst="rect">
              <a:avLst/>
            </a:prstGeom>
            <a:noFill/>
            <a:ln w="9525">
              <a:noFill/>
            </a:ln>
          </p:spPr>
          <p:txBody>
            <a:bodyPr wrap="square" anchor="t" anchorCtr="0">
              <a:spAutoFit/>
            </a:bodyPr>
            <a:p>
              <a:pPr algn="dist"/>
              <a:r>
                <a:rPr lang="zh-CN" altLang="en-US" sz="2400" dirty="0">
                  <a:solidFill>
                    <a:srgbClr val="595959"/>
                  </a:solidFill>
                  <a:latin typeface="微软雅黑 Light" panose="020B0502040204020203" pitchFamily="34" charset="-122"/>
                  <a:ea typeface="微软雅黑 Light" panose="020B0502040204020203" pitchFamily="34" charset="-122"/>
                </a:rPr>
                <a:t>ACKNOWLEDGMENT</a:t>
              </a:r>
              <a:endParaRPr lang="zh-CN" altLang="en-US" sz="2400" dirty="0">
                <a:solidFill>
                  <a:srgbClr val="595959"/>
                </a:solidFill>
                <a:latin typeface="微软雅黑 Light" panose="020B0502040204020203" pitchFamily="34" charset="-122"/>
                <a:ea typeface="微软雅黑 Light" panose="020B0502040204020203" pitchFamily="34" charset="-122"/>
              </a:endParaRPr>
            </a:p>
          </p:txBody>
        </p:sp>
        <p:sp>
          <p:nvSpPr>
            <p:cNvPr id="8198" name="文本框 17"/>
            <p:cNvSpPr txBox="1"/>
            <p:nvPr/>
          </p:nvSpPr>
          <p:spPr>
            <a:xfrm>
              <a:off x="2419350" y="3181350"/>
              <a:ext cx="309880" cy="521970"/>
            </a:xfrm>
            <a:prstGeom prst="rect">
              <a:avLst/>
            </a:prstGeom>
            <a:noFill/>
            <a:ln w="9525">
              <a:noFill/>
            </a:ln>
          </p:spPr>
          <p:txBody>
            <a:bodyPr wrap="none" anchor="t" anchorCtr="0">
              <a:spAutoFit/>
            </a:bodyPr>
            <a:p>
              <a:endParaRPr lang="zh-CN" altLang="en-US" sz="2800" b="1" dirty="0">
                <a:solidFill>
                  <a:srgbClr val="595959"/>
                </a:solidFill>
                <a:latin typeface="微软雅黑 Light" panose="020B0502040204020203" pitchFamily="34" charset="-122"/>
                <a:ea typeface="微软雅黑 Light" panose="020B0502040204020203" pitchFamily="34" charset="-122"/>
              </a:endParaRPr>
            </a:p>
          </p:txBody>
        </p:sp>
        <p:sp>
          <p:nvSpPr>
            <p:cNvPr id="8199" name="文本框 18"/>
            <p:cNvSpPr txBox="1"/>
            <p:nvPr/>
          </p:nvSpPr>
          <p:spPr>
            <a:xfrm>
              <a:off x="1988820" y="2526200"/>
              <a:ext cx="3749675" cy="398944"/>
            </a:xfrm>
            <a:prstGeom prst="rect">
              <a:avLst/>
            </a:prstGeom>
            <a:noFill/>
            <a:ln w="9525">
              <a:noFill/>
            </a:ln>
          </p:spPr>
          <p:txBody>
            <a:bodyPr wrap="square" anchor="t" anchorCtr="0">
              <a:spAutoFit/>
            </a:bodyPr>
            <a:p>
              <a:pPr algn="l"/>
              <a:endParaRPr lang="zh-CN" altLang="en-US" sz="2000" dirty="0">
                <a:solidFill>
                  <a:srgbClr val="595959"/>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523875" y="2914650"/>
            <a:ext cx="8958580" cy="2306955"/>
          </a:xfrm>
          <a:prstGeom prst="rect">
            <a:avLst/>
          </a:prstGeom>
          <a:noFill/>
        </p:spPr>
        <p:txBody>
          <a:bodyPr wrap="square" rtlCol="0">
            <a:spAutoFit/>
          </a:bodyPr>
          <a:p>
            <a:pPr marL="285750" indent="-285750">
              <a:buFont typeface="Arial" panose="020B0604020202020204" pitchFamily="34" charset="0"/>
              <a:buChar char="•"/>
            </a:pPr>
            <a:r>
              <a:rPr lang="en-US" dirty="0">
                <a:latin typeface="微软雅黑 Light" panose="020B0502040204020203" pitchFamily="34" charset="-122"/>
                <a:ea typeface="微软雅黑 Light" panose="020B0502040204020203" pitchFamily="34" charset="-122"/>
              </a:rPr>
              <a:t>I would like to thank FlipRobo Technologies for providing me with this opportunity for writing the blog, and also in providing the guidance and constant support in providing necessary information regarding the project, by providing their support  in completing the project.</a:t>
            </a:r>
            <a:endParaRPr lang="en-US" dirty="0">
              <a:latin typeface="微软雅黑 Light" panose="020B0502040204020203" pitchFamily="34" charset="-122"/>
              <a:ea typeface="微软雅黑 Light" panose="020B0502040204020203" pitchFamily="34" charset="-122"/>
            </a:endParaRPr>
          </a:p>
          <a:p>
            <a:pPr>
              <a:buFont typeface="Arial" panose="020B0604020202020204" pitchFamily="34" charset="0"/>
            </a:pPr>
            <a:endParaRPr lang="en-US"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dirty="0">
                <a:latin typeface="微软雅黑 Light" panose="020B0502040204020203" pitchFamily="34" charset="-122"/>
                <a:ea typeface="微软雅黑 Light" panose="020B0502040204020203" pitchFamily="34" charset="-122"/>
              </a:rPr>
              <a:t>I also want to thank my SME Ms.Khushboo garg  for their instant response in solving the problems and providing the valuable information by addressing out our query in right time.</a:t>
            </a:r>
            <a:endParaRPr lang="en-US"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596"/>
            <a:chOff x="539" y="0"/>
            <a:chExt cx="10398396" cy="400596"/>
          </a:xfrm>
        </p:grpSpPr>
        <p:sp>
          <p:nvSpPr>
            <p:cNvPr id="15" name="矩形 14"/>
            <p:cNvSpPr/>
            <p:nvPr/>
          </p:nvSpPr>
          <p:spPr>
            <a:xfrm>
              <a:off x="539" y="0"/>
              <a:ext cx="401514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724246" y="32296"/>
              <a:ext cx="2211094"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Univariate Analysis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10" name="Picture 10" descr="Screenshot 2022-06-21 at 8.29.09 PM"/>
          <p:cNvPicPr>
            <a:picLocks noChangeAspect="1"/>
          </p:cNvPicPr>
          <p:nvPr/>
        </p:nvPicPr>
        <p:blipFill>
          <a:blip r:embed="rId1"/>
          <a:stretch>
            <a:fillRect/>
          </a:stretch>
        </p:blipFill>
        <p:spPr>
          <a:xfrm>
            <a:off x="574675" y="673735"/>
            <a:ext cx="10801350" cy="55111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596"/>
            <a:chOff x="539" y="0"/>
            <a:chExt cx="10398396" cy="400596"/>
          </a:xfrm>
        </p:grpSpPr>
        <p:sp>
          <p:nvSpPr>
            <p:cNvPr id="15" name="矩形 14"/>
            <p:cNvSpPr/>
            <p:nvPr/>
          </p:nvSpPr>
          <p:spPr>
            <a:xfrm>
              <a:off x="539" y="0"/>
              <a:ext cx="401514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724246" y="32296"/>
              <a:ext cx="2211094"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Univariate Analysis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1200150" y="687070"/>
            <a:ext cx="8937625" cy="5169535"/>
          </a:xfrm>
          <a:prstGeom prst="rect">
            <a:avLst/>
          </a:prstGeom>
          <a:noFill/>
        </p:spPr>
        <p:txBody>
          <a:bodyPr wrap="none" rtlCol="0">
            <a:spAutoFit/>
          </a:bodyPr>
          <a:p>
            <a:pPr algn="l"/>
            <a:r>
              <a:rPr lang="en-US" sz="1000" b="1" u="sng" dirty="0">
                <a:latin typeface="微软雅黑 Light" panose="020B0502040204020203" pitchFamily="34" charset="-122"/>
                <a:ea typeface="微软雅黑 Light" panose="020B0502040204020203" pitchFamily="34" charset="-122"/>
              </a:rPr>
              <a:t>Observations</a:t>
            </a:r>
            <a:endParaRPr lang="en-US" sz="1000" b="1" u="sng"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MSZoning has the more data related to RL</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common street type isi pave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Lotshapes has the regular structures</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properties has lv1</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utilities has only one value(ALLPUB)</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common LotConfig is Inside type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slope of property land is mostly gentle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properties are situated in neighborhoods of Neighborhoods of North AMerica,followed by college creek Edwards and old town</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housing properties with feature condition1 and condition2 are in normal conditions</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Mostly all the propertie sare 1 storey and 2 storey</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properties with feature BldgtYPE HAS IFam type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properties have the Gable type roofstyle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properties used roofMatl has Compshg</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properties has Exteriors has vinylsd type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properties dont have masonry veneer type while some has brick face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properties has the typical/average exteriors</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properties has the typical/average exterior conditions</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properties has foundation type as cblock.pconc</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The height of the basement is usually either typical (80-89 inches) or good (90-99 inches)</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The general condition of the basement is commonly Typical with slight dampness</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Basements most commonly have no exposure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houses basements are unfinished followed by houses with basements having good living quarters</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houses have gas forced warm air furnance heating arrangment</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properties have good good quality and condition</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properties have air conditioning</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properties have standarad circuit breakers and romex electrical system</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properties have good kitchen quality</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properties has garage attached to home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the properties has unfinished garage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garage condition is usually typical/average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conventional is most common type of sale</a:t>
            </a:r>
            <a:endParaRPr lang="en-US" sz="1000" dirty="0">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596"/>
            <a:chOff x="539" y="0"/>
            <a:chExt cx="10398396" cy="400596"/>
          </a:xfrm>
        </p:grpSpPr>
        <p:sp>
          <p:nvSpPr>
            <p:cNvPr id="15" name="矩形 14"/>
            <p:cNvSpPr/>
            <p:nvPr/>
          </p:nvSpPr>
          <p:spPr>
            <a:xfrm>
              <a:off x="539" y="0"/>
              <a:ext cx="401514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786160" y="32296"/>
              <a:ext cx="2087267"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BiVariate Analysis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11" name="Picture 11" descr="Screenshot 2022-06-21 at 8.33.19 PM"/>
          <p:cNvPicPr>
            <a:picLocks noChangeAspect="1"/>
          </p:cNvPicPr>
          <p:nvPr/>
        </p:nvPicPr>
        <p:blipFill>
          <a:blip r:embed="rId1"/>
          <a:stretch>
            <a:fillRect/>
          </a:stretch>
        </p:blipFill>
        <p:spPr>
          <a:xfrm>
            <a:off x="303213" y="701675"/>
            <a:ext cx="6094095" cy="2811780"/>
          </a:xfrm>
          <a:prstGeom prst="rect">
            <a:avLst/>
          </a:prstGeom>
        </p:spPr>
      </p:pic>
      <p:pic>
        <p:nvPicPr>
          <p:cNvPr id="12" name="Picture 12" descr="Screenshot 2022-06-21 at 8.33.36 PM"/>
          <p:cNvPicPr>
            <a:picLocks noChangeAspect="1"/>
          </p:cNvPicPr>
          <p:nvPr/>
        </p:nvPicPr>
        <p:blipFill>
          <a:blip r:embed="rId2"/>
          <a:stretch>
            <a:fillRect/>
          </a:stretch>
        </p:blipFill>
        <p:spPr>
          <a:xfrm>
            <a:off x="6480810" y="701675"/>
            <a:ext cx="5298440" cy="2811780"/>
          </a:xfrm>
          <a:prstGeom prst="rect">
            <a:avLst/>
          </a:prstGeom>
        </p:spPr>
      </p:pic>
      <p:pic>
        <p:nvPicPr>
          <p:cNvPr id="13" name="Picture 13" descr="Screenshot 2022-06-21 at 8.33.45 PM"/>
          <p:cNvPicPr>
            <a:picLocks noChangeAspect="1"/>
          </p:cNvPicPr>
          <p:nvPr/>
        </p:nvPicPr>
        <p:blipFill>
          <a:blip r:embed="rId3"/>
          <a:stretch>
            <a:fillRect/>
          </a:stretch>
        </p:blipFill>
        <p:spPr>
          <a:xfrm>
            <a:off x="303530" y="3762375"/>
            <a:ext cx="6080760" cy="2519045"/>
          </a:xfrm>
          <a:prstGeom prst="rect">
            <a:avLst/>
          </a:prstGeom>
        </p:spPr>
      </p:pic>
      <p:pic>
        <p:nvPicPr>
          <p:cNvPr id="14" name="Picture 14" descr="Screenshot 2022-06-21 at 8.33.52 PM"/>
          <p:cNvPicPr>
            <a:picLocks noChangeAspect="1"/>
          </p:cNvPicPr>
          <p:nvPr/>
        </p:nvPicPr>
        <p:blipFill>
          <a:blip r:embed="rId4"/>
          <a:stretch>
            <a:fillRect/>
          </a:stretch>
        </p:blipFill>
        <p:spPr>
          <a:xfrm>
            <a:off x="6419850" y="3763010"/>
            <a:ext cx="5359400" cy="25184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596"/>
            <a:chOff x="539" y="0"/>
            <a:chExt cx="10398396" cy="400596"/>
          </a:xfrm>
        </p:grpSpPr>
        <p:sp>
          <p:nvSpPr>
            <p:cNvPr id="15" name="矩形 14"/>
            <p:cNvSpPr/>
            <p:nvPr/>
          </p:nvSpPr>
          <p:spPr>
            <a:xfrm>
              <a:off x="539" y="0"/>
              <a:ext cx="401514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786160" y="32296"/>
              <a:ext cx="2087267"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BiVariate Analysis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2" name="Picture 15" descr="Screenshot 2022-06-21 at 8.34.02 PM"/>
          <p:cNvPicPr>
            <a:picLocks noChangeAspect="1"/>
          </p:cNvPicPr>
          <p:nvPr/>
        </p:nvPicPr>
        <p:blipFill>
          <a:blip r:embed="rId1"/>
          <a:stretch>
            <a:fillRect/>
          </a:stretch>
        </p:blipFill>
        <p:spPr>
          <a:xfrm>
            <a:off x="592455" y="749300"/>
            <a:ext cx="5266690" cy="2529205"/>
          </a:xfrm>
          <a:prstGeom prst="rect">
            <a:avLst/>
          </a:prstGeom>
        </p:spPr>
      </p:pic>
      <p:pic>
        <p:nvPicPr>
          <p:cNvPr id="16" name="Picture 16" descr="Screenshot 2022-06-21 at 8.34.09 PM"/>
          <p:cNvPicPr>
            <a:picLocks noChangeAspect="1"/>
          </p:cNvPicPr>
          <p:nvPr/>
        </p:nvPicPr>
        <p:blipFill>
          <a:blip r:embed="rId2"/>
          <a:stretch>
            <a:fillRect/>
          </a:stretch>
        </p:blipFill>
        <p:spPr>
          <a:xfrm>
            <a:off x="5974080" y="748983"/>
            <a:ext cx="5651500" cy="2529205"/>
          </a:xfrm>
          <a:prstGeom prst="rect">
            <a:avLst/>
          </a:prstGeom>
        </p:spPr>
      </p:pic>
      <p:pic>
        <p:nvPicPr>
          <p:cNvPr id="17" name="Picture 17" descr="Screenshot 2022-06-21 at 8.34.17 PM"/>
          <p:cNvPicPr>
            <a:picLocks noChangeAspect="1"/>
          </p:cNvPicPr>
          <p:nvPr/>
        </p:nvPicPr>
        <p:blipFill>
          <a:blip r:embed="rId3"/>
          <a:stretch>
            <a:fillRect/>
          </a:stretch>
        </p:blipFill>
        <p:spPr>
          <a:xfrm>
            <a:off x="617538" y="3470593"/>
            <a:ext cx="5216525" cy="3101975"/>
          </a:xfrm>
          <a:prstGeom prst="rect">
            <a:avLst/>
          </a:prstGeom>
        </p:spPr>
      </p:pic>
      <p:pic>
        <p:nvPicPr>
          <p:cNvPr id="18" name="Picture 18" descr="Screenshot 2022-06-21 at 8.34.24 PM"/>
          <p:cNvPicPr>
            <a:picLocks noChangeAspect="1"/>
          </p:cNvPicPr>
          <p:nvPr/>
        </p:nvPicPr>
        <p:blipFill>
          <a:blip r:embed="rId4"/>
          <a:stretch>
            <a:fillRect/>
          </a:stretch>
        </p:blipFill>
        <p:spPr>
          <a:xfrm>
            <a:off x="5974080" y="3470910"/>
            <a:ext cx="5731510" cy="31019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596"/>
            <a:chOff x="539" y="0"/>
            <a:chExt cx="10398396" cy="400596"/>
          </a:xfrm>
        </p:grpSpPr>
        <p:sp>
          <p:nvSpPr>
            <p:cNvPr id="15" name="矩形 14"/>
            <p:cNvSpPr/>
            <p:nvPr/>
          </p:nvSpPr>
          <p:spPr>
            <a:xfrm>
              <a:off x="539" y="0"/>
              <a:ext cx="401514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786160" y="32296"/>
              <a:ext cx="2087267"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BiVariate Analysis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19" name="Picture 19" descr="Screenshot 2022-06-21 at 8.34.38 PM"/>
          <p:cNvPicPr>
            <a:picLocks noChangeAspect="1"/>
          </p:cNvPicPr>
          <p:nvPr/>
        </p:nvPicPr>
        <p:blipFill>
          <a:blip r:embed="rId1"/>
          <a:stretch>
            <a:fillRect/>
          </a:stretch>
        </p:blipFill>
        <p:spPr>
          <a:xfrm>
            <a:off x="449580" y="724535"/>
            <a:ext cx="5731510" cy="2363470"/>
          </a:xfrm>
          <a:prstGeom prst="rect">
            <a:avLst/>
          </a:prstGeom>
        </p:spPr>
      </p:pic>
      <p:pic>
        <p:nvPicPr>
          <p:cNvPr id="20" name="Picture 20" descr="Screenshot 2022-06-21 at 8.34.50 PM"/>
          <p:cNvPicPr>
            <a:picLocks noChangeAspect="1"/>
          </p:cNvPicPr>
          <p:nvPr/>
        </p:nvPicPr>
        <p:blipFill>
          <a:blip r:embed="rId2"/>
          <a:stretch>
            <a:fillRect/>
          </a:stretch>
        </p:blipFill>
        <p:spPr>
          <a:xfrm>
            <a:off x="5875655" y="3415030"/>
            <a:ext cx="5731510" cy="259905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596"/>
            <a:chOff x="539" y="0"/>
            <a:chExt cx="10398396" cy="400596"/>
          </a:xfrm>
        </p:grpSpPr>
        <p:sp>
          <p:nvSpPr>
            <p:cNvPr id="15" name="矩形 14"/>
            <p:cNvSpPr/>
            <p:nvPr/>
          </p:nvSpPr>
          <p:spPr>
            <a:xfrm>
              <a:off x="539" y="0"/>
              <a:ext cx="401514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803306" y="32296"/>
              <a:ext cx="2052977"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Bivariate Analysis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1200150" y="687070"/>
            <a:ext cx="9359265" cy="5477510"/>
          </a:xfrm>
          <a:prstGeom prst="rect">
            <a:avLst/>
          </a:prstGeom>
          <a:noFill/>
        </p:spPr>
        <p:txBody>
          <a:bodyPr wrap="square" rtlCol="0">
            <a:spAutoFit/>
          </a:bodyPr>
          <a:p>
            <a:pPr algn="l"/>
            <a:r>
              <a:rPr lang="en-US" sz="1000" u="sng" dirty="0">
                <a:latin typeface="微软雅黑 Light" panose="020B0502040204020203" pitchFamily="34" charset="-122"/>
                <a:ea typeface="微软雅黑 Light" panose="020B0502040204020203" pitchFamily="34" charset="-122"/>
              </a:rPr>
              <a:t>Observations:</a:t>
            </a:r>
            <a:endParaRPr lang="en-US" sz="1000" u="sng"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b="1" dirty="0">
                <a:latin typeface="微软雅黑 Light" panose="020B0502040204020203" pitchFamily="34" charset="-122"/>
                <a:ea typeface="微软雅黑 Light" panose="020B0502040204020203" pitchFamily="34" charset="-122"/>
              </a:rPr>
              <a:t>    </a:t>
            </a:r>
            <a:r>
              <a:rPr lang="en-US" sz="1000" dirty="0">
                <a:latin typeface="微软雅黑 Light" panose="020B0502040204020203" pitchFamily="34" charset="-122"/>
                <a:ea typeface="微软雅黑 Light" panose="020B0502040204020203" pitchFamily="34" charset="-122"/>
              </a:rPr>
              <a:t>In MSZoning most of the sale price is contributed by FV</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Most of streetw which are contributed in high sale price is Pvae type streets</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High sale price is also contributed by having the LotShape of the house as IR2 followed by IR3 and IR1</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High sale price is contributed bu having LandContour as HLS followed by Low and Lvl type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LotConfig feature has high sale price when the config type is either FR3 or CulDSac</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Landslope feature is contributing equally in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Neighbourhood feature of saleprice is highly contributing with variable NoRidge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In Condition1 and Condition2 feature the sale price is high when the variable is POSA followed by PosN</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BldgType feature with variable TwnhsE,1Fam contributing more for the saleprice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HouseStyle with 2.5Fin, 2Story are contrbuting more in house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Roofstyle with Shed type followed by Hip,Flat, Mansard are contributing more for the saleprice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The house with RoofMatl WidShngl is contributing the high cost in the saleprice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Exterior1st feature with Stone,CemntBd type are contributing more for the house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Exterior2nd feature with Other,ImStucc type are contributing more for the house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ExterQual feature with Ex type is contributing more for the saleprice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ExterCond feature with Ex type is contributing more for the saleprice and variable Po is contributing less with saleprice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Foundation feature with Pconc is contributing more with the saleprice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BsmtQual with ex type has the high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BsmtCond with Gd TYPE HAS THE high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BsmtExposure with Gd type has the high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BsmtFinType1 feature with GLQ has the high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BsmtFinType1 feature with GLQ,ALQ has the high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Heating Feature with GasA type is having teh high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HeatingQC feature with Ex type is contributing more for saleprice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High sale price for houses will happen when there is central air conditioning system</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KitchenQual with Ex type is contributing more for the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Functional feature with Typ type is contributing more for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Builtin Garage type is having high saleprice whereas Detchd type has less contribution for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GarageFinish with Fin type has high contribution towards saleprice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GarageQual with Gd type has high saleprice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GarageCond with Gd type is contributing more for saleprice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Yes paved drive is contributing more for sale price</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saletype with New,Con type has high saleprices</a:t>
            </a:r>
            <a:endParaRPr lang="en-US" sz="1000" dirty="0">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en-US" sz="1000" dirty="0">
                <a:latin typeface="微软雅黑 Light" panose="020B0502040204020203" pitchFamily="34" charset="-122"/>
                <a:ea typeface="微软雅黑 Light" panose="020B0502040204020203" pitchFamily="34" charset="-122"/>
              </a:rPr>
              <a:t>Partial condition is having high sale price</a:t>
            </a:r>
            <a:endParaRPr lang="en-US" sz="1000" dirty="0">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4306616"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96861" y="4356"/>
              <a:ext cx="4113574"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Visulization for Numerical Type Data</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21" name="Picture 21" descr="Screenshot 2022-06-21 at 9.05.41 PM"/>
          <p:cNvPicPr>
            <a:picLocks noChangeAspect="1"/>
          </p:cNvPicPr>
          <p:nvPr/>
        </p:nvPicPr>
        <p:blipFill>
          <a:blip r:embed="rId1"/>
          <a:stretch>
            <a:fillRect/>
          </a:stretch>
        </p:blipFill>
        <p:spPr>
          <a:xfrm>
            <a:off x="176530" y="568325"/>
            <a:ext cx="5731510" cy="2675890"/>
          </a:xfrm>
          <a:prstGeom prst="rect">
            <a:avLst/>
          </a:prstGeom>
        </p:spPr>
      </p:pic>
      <p:pic>
        <p:nvPicPr>
          <p:cNvPr id="22" name="Picture 22" descr="Screenshot 2022-06-21 at 9.06.03 PM"/>
          <p:cNvPicPr>
            <a:picLocks noChangeAspect="1"/>
          </p:cNvPicPr>
          <p:nvPr/>
        </p:nvPicPr>
        <p:blipFill>
          <a:blip r:embed="rId2"/>
          <a:stretch>
            <a:fillRect/>
          </a:stretch>
        </p:blipFill>
        <p:spPr>
          <a:xfrm>
            <a:off x="6047740" y="568325"/>
            <a:ext cx="5731510" cy="2675890"/>
          </a:xfrm>
          <a:prstGeom prst="rect">
            <a:avLst/>
          </a:prstGeom>
        </p:spPr>
      </p:pic>
      <p:pic>
        <p:nvPicPr>
          <p:cNvPr id="23" name="Picture 23" descr="Screenshot 2022-06-21 at 9.06.11 PM"/>
          <p:cNvPicPr>
            <a:picLocks noChangeAspect="1"/>
          </p:cNvPicPr>
          <p:nvPr/>
        </p:nvPicPr>
        <p:blipFill>
          <a:blip r:embed="rId3"/>
          <a:stretch>
            <a:fillRect/>
          </a:stretch>
        </p:blipFill>
        <p:spPr>
          <a:xfrm>
            <a:off x="176530" y="3462020"/>
            <a:ext cx="5732145" cy="2894965"/>
          </a:xfrm>
          <a:prstGeom prst="rect">
            <a:avLst/>
          </a:prstGeom>
        </p:spPr>
      </p:pic>
      <p:pic>
        <p:nvPicPr>
          <p:cNvPr id="24" name="Picture 24" descr="Screenshot 2022-06-21 at 9.06.18 PM"/>
          <p:cNvPicPr>
            <a:picLocks noChangeAspect="1"/>
          </p:cNvPicPr>
          <p:nvPr/>
        </p:nvPicPr>
        <p:blipFill>
          <a:blip r:embed="rId4"/>
          <a:stretch>
            <a:fillRect/>
          </a:stretch>
        </p:blipFill>
        <p:spPr>
          <a:xfrm>
            <a:off x="6047740" y="3445510"/>
            <a:ext cx="5731510" cy="28949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4306616"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96861" y="4356"/>
              <a:ext cx="4113574"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Visulization for Numerical Type Data</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25" name="Picture 25" descr="Screenshot 2022-06-21 at 9.06.24 PM"/>
          <p:cNvPicPr>
            <a:picLocks noChangeAspect="1"/>
          </p:cNvPicPr>
          <p:nvPr/>
        </p:nvPicPr>
        <p:blipFill>
          <a:blip r:embed="rId1"/>
          <a:stretch>
            <a:fillRect/>
          </a:stretch>
        </p:blipFill>
        <p:spPr>
          <a:xfrm>
            <a:off x="177800" y="589598"/>
            <a:ext cx="5731510" cy="2633345"/>
          </a:xfrm>
          <a:prstGeom prst="rect">
            <a:avLst/>
          </a:prstGeom>
        </p:spPr>
      </p:pic>
      <p:pic>
        <p:nvPicPr>
          <p:cNvPr id="26" name="Picture 26" descr="Screenshot 2022-06-21 at 9.06.33 PM"/>
          <p:cNvPicPr>
            <a:picLocks noChangeAspect="1"/>
          </p:cNvPicPr>
          <p:nvPr/>
        </p:nvPicPr>
        <p:blipFill>
          <a:blip r:embed="rId2"/>
          <a:stretch>
            <a:fillRect/>
          </a:stretch>
        </p:blipFill>
        <p:spPr>
          <a:xfrm>
            <a:off x="6047740" y="589915"/>
            <a:ext cx="5731510" cy="2635250"/>
          </a:xfrm>
          <a:prstGeom prst="rect">
            <a:avLst/>
          </a:prstGeom>
        </p:spPr>
      </p:pic>
      <p:pic>
        <p:nvPicPr>
          <p:cNvPr id="27" name="Picture 27" descr="Screenshot 2022-06-21 at 9.06.40 PM"/>
          <p:cNvPicPr>
            <a:picLocks noChangeAspect="1"/>
          </p:cNvPicPr>
          <p:nvPr/>
        </p:nvPicPr>
        <p:blipFill>
          <a:blip r:embed="rId3"/>
          <a:stretch>
            <a:fillRect/>
          </a:stretch>
        </p:blipFill>
        <p:spPr>
          <a:xfrm>
            <a:off x="177800" y="3446145"/>
            <a:ext cx="5731510" cy="2908935"/>
          </a:xfrm>
          <a:prstGeom prst="rect">
            <a:avLst/>
          </a:prstGeom>
        </p:spPr>
      </p:pic>
      <p:pic>
        <p:nvPicPr>
          <p:cNvPr id="28" name="Picture 28" descr="Screenshot 2022-06-21 at 9.06.50 PM"/>
          <p:cNvPicPr>
            <a:picLocks noChangeAspect="1"/>
          </p:cNvPicPr>
          <p:nvPr/>
        </p:nvPicPr>
        <p:blipFill>
          <a:blip r:embed="rId4"/>
          <a:stretch>
            <a:fillRect/>
          </a:stretch>
        </p:blipFill>
        <p:spPr>
          <a:xfrm>
            <a:off x="6047740" y="3448050"/>
            <a:ext cx="5731510" cy="291274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4306616"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96861" y="4356"/>
              <a:ext cx="4113574"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Visulization for Numerical Type Data</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29" name="Picture 29" descr="Screenshot 2022-06-21 at 9.07.04 PM"/>
          <p:cNvPicPr>
            <a:picLocks noChangeAspect="1"/>
          </p:cNvPicPr>
          <p:nvPr/>
        </p:nvPicPr>
        <p:blipFill>
          <a:blip r:embed="rId1"/>
          <a:stretch>
            <a:fillRect/>
          </a:stretch>
        </p:blipFill>
        <p:spPr>
          <a:xfrm>
            <a:off x="3230245" y="1622743"/>
            <a:ext cx="5731510" cy="36125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4306616"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96861" y="4356"/>
              <a:ext cx="4113574" cy="368300"/>
            </a:xfrm>
            <a:prstGeom prst="rect">
              <a:avLst/>
            </a:prstGeom>
            <a:noFill/>
            <a:ln w="9525">
              <a:noFill/>
            </a:ln>
          </p:spPr>
          <p:txBody>
            <a:bodyPr wrap="non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Visulization for Numerical Type Data</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442595" y="512445"/>
            <a:ext cx="13428980" cy="5908040"/>
          </a:xfrm>
          <a:prstGeom prst="rect">
            <a:avLst/>
          </a:prstGeom>
          <a:noFill/>
        </p:spPr>
        <p:txBody>
          <a:bodyPr wrap="none" rtlCol="0">
            <a:spAutoFit/>
          </a:bodyPr>
          <a:p>
            <a:pPr algn="l"/>
            <a:r>
              <a:rPr lang="en-US" sz="1400" b="1" u="sng" dirty="0">
                <a:latin typeface="微软雅黑 Light" panose="020B0502040204020203" pitchFamily="34" charset="-122"/>
                <a:ea typeface="微软雅黑 Light" panose="020B0502040204020203" pitchFamily="34" charset="-122"/>
              </a:rPr>
              <a:t>Observations:</a:t>
            </a:r>
            <a:endParaRPr lang="en-US" sz="1400" b="1" u="sng"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1 story and 2 and 2.5 story houses built in 1946 and newer fetch the highest amount in sales.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Houses with LotFrontage between 100 ft and 200 ft are sold for the highest amount.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Houses wtih Lot area upto 25000 sqft fetch the highest amount.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Overall Quality and SalesPriceo There is a Linear positive relation between Overall Condition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Masonry veneer area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Most Sales were done for Type 1 Finished basement with area upto 2500 sqft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Type 2 Finished basement area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Total Basement area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Total 1st area and 2nd floor area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low Quality finished square feet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Above grade living area square feet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negative relation between basment half bath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Full Bathroom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Total rooms above grade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Fireplaces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Garage Car capacity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There is a Linear positive relation between Garage area and SalesPrice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Sales Prices peaked between 0-400 square feet area for Wooden Deck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Sales Prices peaked between 0-300 square feet area for Open Porch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Sales Price and Enclosed Porch area have a positive relation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Sales Price and 3 season Porch area have a positive relation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Sales Price and screen Porch area have a positive relation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Sales Price and Month Sold have a positive relation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Sales Price and Month Sold have a positive relation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Sales Price and house age have a negative relationo Sales Price and remodelling age have a negative relation </a:t>
            </a:r>
            <a:endParaRPr lang="en-US" sz="1400"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sz="1400" dirty="0">
                <a:latin typeface="微软雅黑 Light" panose="020B0502040204020203" pitchFamily="34" charset="-122"/>
                <a:ea typeface="微软雅黑 Light" panose="020B0502040204020203" pitchFamily="34" charset="-122"/>
              </a:rPr>
              <a:t>    Sales Price and Garage age have a negative relation.</a:t>
            </a:r>
            <a:endParaRPr lang="en-US" sz="1400" dirty="0">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3" name="组合 1"/>
          <p:cNvGrpSpPr/>
          <p:nvPr/>
        </p:nvGrpSpPr>
        <p:grpSpPr>
          <a:xfrm>
            <a:off x="0" y="843942"/>
            <a:ext cx="12192000" cy="1600200"/>
            <a:chOff x="0" y="2114550"/>
            <a:chExt cx="12191999" cy="1600859"/>
          </a:xfrm>
        </p:grpSpPr>
        <p:sp>
          <p:nvSpPr>
            <p:cNvPr id="14" name="矩形 13"/>
            <p:cNvSpPr/>
            <p:nvPr/>
          </p:nvSpPr>
          <p:spPr>
            <a:xfrm>
              <a:off x="0" y="2114550"/>
              <a:ext cx="1891665"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5778500" y="2114550"/>
              <a:ext cx="6413499"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6" name="文本框 15"/>
            <p:cNvSpPr txBox="1"/>
            <p:nvPr/>
          </p:nvSpPr>
          <p:spPr>
            <a:xfrm>
              <a:off x="928392" y="2145090"/>
              <a:ext cx="309880" cy="1569096"/>
            </a:xfrm>
            <a:prstGeom prst="rect">
              <a:avLst/>
            </a:prstGeom>
            <a:noFill/>
            <a:ln w="9525">
              <a:noFill/>
            </a:ln>
          </p:spPr>
          <p:txBody>
            <a:bodyPr wrap="none" anchor="t" anchorCtr="0">
              <a:spAutoFit/>
            </a:bodyPr>
            <a:p>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8197" name="文本框 16"/>
            <p:cNvSpPr txBox="1"/>
            <p:nvPr/>
          </p:nvSpPr>
          <p:spPr>
            <a:xfrm>
              <a:off x="1931670" y="2815879"/>
              <a:ext cx="3806190" cy="460565"/>
            </a:xfrm>
            <a:prstGeom prst="rect">
              <a:avLst/>
            </a:prstGeom>
            <a:noFill/>
            <a:ln w="9525">
              <a:noFill/>
            </a:ln>
          </p:spPr>
          <p:txBody>
            <a:bodyPr wrap="square" anchor="t" anchorCtr="0">
              <a:spAutoFit/>
            </a:bodyPr>
            <a:p>
              <a:pPr algn="dist"/>
              <a:r>
                <a:rPr lang="zh-CN" altLang="en-US" sz="2400" dirty="0">
                  <a:solidFill>
                    <a:srgbClr val="595959"/>
                  </a:solidFill>
                  <a:latin typeface="微软雅黑 Light" panose="020B0502040204020203" pitchFamily="34" charset="-122"/>
                  <a:ea typeface="微软雅黑 Light" panose="020B0502040204020203" pitchFamily="34" charset="-122"/>
                </a:rPr>
                <a:t>INTRODUCTION</a:t>
              </a:r>
              <a:endParaRPr lang="zh-CN" altLang="en-US" sz="2400" dirty="0">
                <a:solidFill>
                  <a:srgbClr val="595959"/>
                </a:solidFill>
                <a:latin typeface="微软雅黑 Light" panose="020B0502040204020203" pitchFamily="34" charset="-122"/>
                <a:ea typeface="微软雅黑 Light" panose="020B0502040204020203" pitchFamily="34" charset="-122"/>
              </a:endParaRPr>
            </a:p>
          </p:txBody>
        </p:sp>
        <p:sp>
          <p:nvSpPr>
            <p:cNvPr id="8198" name="文本框 17"/>
            <p:cNvSpPr txBox="1"/>
            <p:nvPr/>
          </p:nvSpPr>
          <p:spPr>
            <a:xfrm>
              <a:off x="2419350" y="3181350"/>
              <a:ext cx="309880" cy="521970"/>
            </a:xfrm>
            <a:prstGeom prst="rect">
              <a:avLst/>
            </a:prstGeom>
            <a:noFill/>
            <a:ln w="9525">
              <a:noFill/>
            </a:ln>
          </p:spPr>
          <p:txBody>
            <a:bodyPr wrap="none" anchor="t" anchorCtr="0">
              <a:spAutoFit/>
            </a:bodyPr>
            <a:p>
              <a:endParaRPr lang="zh-CN" altLang="en-US" sz="2800" b="1" dirty="0">
                <a:solidFill>
                  <a:srgbClr val="595959"/>
                </a:solidFill>
                <a:latin typeface="微软雅黑 Light" panose="020B0502040204020203" pitchFamily="34" charset="-122"/>
                <a:ea typeface="微软雅黑 Light" panose="020B0502040204020203" pitchFamily="34" charset="-122"/>
              </a:endParaRPr>
            </a:p>
          </p:txBody>
        </p:sp>
        <p:sp>
          <p:nvSpPr>
            <p:cNvPr id="8199" name="文本框 18"/>
            <p:cNvSpPr txBox="1"/>
            <p:nvPr/>
          </p:nvSpPr>
          <p:spPr>
            <a:xfrm>
              <a:off x="1988820" y="2526200"/>
              <a:ext cx="3749675" cy="398944"/>
            </a:xfrm>
            <a:prstGeom prst="rect">
              <a:avLst/>
            </a:prstGeom>
            <a:noFill/>
            <a:ln w="9525">
              <a:noFill/>
            </a:ln>
          </p:spPr>
          <p:txBody>
            <a:bodyPr wrap="square" anchor="t" anchorCtr="0">
              <a:spAutoFit/>
            </a:bodyPr>
            <a:p>
              <a:pPr algn="l"/>
              <a:endParaRPr lang="zh-CN" altLang="en-US" sz="2000" dirty="0">
                <a:solidFill>
                  <a:srgbClr val="595959"/>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523875" y="2914650"/>
            <a:ext cx="10811510" cy="2676525"/>
          </a:xfrm>
          <a:prstGeom prst="rect">
            <a:avLst/>
          </a:prstGeom>
          <a:noFill/>
        </p:spPr>
        <p:txBody>
          <a:bodyPr wrap="square" rtlCol="0">
            <a:spAutoFit/>
          </a:bodyPr>
          <a:p>
            <a:pPr>
              <a:buFont typeface="Arial" panose="020B0604020202020204" pitchFamily="34" charset="0"/>
            </a:pPr>
            <a:r>
              <a:rPr lang="en-US" sz="1200" b="1" u="sng" dirty="0">
                <a:latin typeface="+mn-ea"/>
                <a:ea typeface="微软雅黑 Light" panose="020B0502040204020203" pitchFamily="34" charset="-122"/>
                <a:cs typeface="+mn-ea"/>
              </a:rPr>
              <a:t>Business Problem Framing:</a:t>
            </a:r>
            <a:endParaRPr lang="en-US" sz="1200" b="1" u="sng" dirty="0">
              <a:latin typeface="+mn-ea"/>
              <a:ea typeface="微软雅黑 Light" panose="020B0502040204020203" pitchFamily="34" charset="-122"/>
              <a:cs typeface="+mn-ea"/>
            </a:endParaRPr>
          </a:p>
          <a:p>
            <a:pPr marL="285750" indent="-285750">
              <a:buFont typeface="Arial" panose="020B0604020202020204" pitchFamily="34" charset="0"/>
              <a:buChar char="•"/>
            </a:pPr>
            <a:endParaRPr lang="en-US" sz="12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sz="1200" dirty="0">
                <a:latin typeface="微软雅黑 Light" panose="020B0502040204020203" pitchFamily="34" charset="-122"/>
                <a:ea typeface="微软雅黑 Light" panose="020B0502040204020203" pitchFamily="34" charset="-122"/>
              </a:rPr>
              <a:t>Houses are one of the necessary need of each and every person around the globe and therefore housing and real estate market is one of the markets which is one of the major contributors in the world’s economy. </a:t>
            </a:r>
            <a:endParaRPr lang="en-US" sz="12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sz="1200" dirty="0">
                <a:latin typeface="微软雅黑 Light" panose="020B0502040204020203" pitchFamily="34" charset="-122"/>
                <a:ea typeface="微软雅黑 Light" panose="020B0502040204020203" pitchFamily="34" charset="-122"/>
              </a:rPr>
              <a:t>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a:t>
            </a:r>
            <a:endParaRPr lang="en-US" sz="12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sz="1200" dirty="0">
                <a:latin typeface="微软雅黑 Light" panose="020B0502040204020203" pitchFamily="34" charset="-122"/>
                <a:ea typeface="微软雅黑 Light" panose="020B0502040204020203" pitchFamily="34" charset="-122"/>
              </a:rPr>
              <a:t>Our problem is related to one such housing company. A US-based housing company named Surprise Housing has decided to enter the Australian market. The company uses </a:t>
            </a:r>
            <a:endParaRPr lang="en-US" sz="12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sz="1200" dirty="0">
                <a:latin typeface="微软雅黑 Light" panose="020B0502040204020203" pitchFamily="34" charset="-122"/>
                <a:ea typeface="微软雅黑 Light" panose="020B0502040204020203" pitchFamily="34" charset="-122"/>
              </a:rPr>
              <a:t>data analytics to purchase houses at a price below their actual values and flip them at a higher price. For the same purpose, the company has collected a data set from the sale of houses in Australia.</a:t>
            </a:r>
            <a:endParaRPr lang="en-US" sz="12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sz="12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sz="1200" dirty="0">
                <a:latin typeface="微软雅黑 Light" panose="020B0502040204020203" pitchFamily="34" charset="-122"/>
                <a:ea typeface="微软雅黑 Light" panose="020B0502040204020203" pitchFamily="34" charset="-122"/>
              </a:rPr>
              <a:t>The company is looking at prospective properties to buy houses to enter the market.</a:t>
            </a:r>
            <a:endParaRPr lang="en-US" sz="12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6938085"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98330" y="0"/>
              <a:ext cx="6597086"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Handling Date time format data masked with string type</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30" name="Picture 30" descr="Screenshot 2022-06-21 at 9.26.24 PM"/>
          <p:cNvPicPr>
            <a:picLocks noChangeAspect="1"/>
          </p:cNvPicPr>
          <p:nvPr/>
        </p:nvPicPr>
        <p:blipFill>
          <a:blip r:embed="rId1"/>
          <a:stretch>
            <a:fillRect/>
          </a:stretch>
        </p:blipFill>
        <p:spPr>
          <a:xfrm>
            <a:off x="363855" y="815975"/>
            <a:ext cx="10847705" cy="5003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6938085"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98330" y="0"/>
              <a:ext cx="6597086"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Label Encoding Categorical Type Data</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31" name="Picture 31" descr="Screenshot 2022-06-21 at 9.28.07 PM"/>
          <p:cNvPicPr>
            <a:picLocks noChangeAspect="1"/>
          </p:cNvPicPr>
          <p:nvPr/>
        </p:nvPicPr>
        <p:blipFill>
          <a:blip r:embed="rId1"/>
          <a:stretch>
            <a:fillRect/>
          </a:stretch>
        </p:blipFill>
        <p:spPr>
          <a:xfrm>
            <a:off x="448945" y="604520"/>
            <a:ext cx="11135360" cy="56095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440555"/>
            <a:ext cx="5059680" cy="9657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non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6938085"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98330" y="0"/>
              <a:ext cx="6597086"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Checking for outliers in the dataset</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32" name="Picture 32" descr="Screenshot 2022-06-21 at 9.30.54 PM"/>
          <p:cNvPicPr>
            <a:picLocks noChangeAspect="1"/>
          </p:cNvPicPr>
          <p:nvPr/>
        </p:nvPicPr>
        <p:blipFill>
          <a:blip r:embed="rId1"/>
          <a:stretch>
            <a:fillRect/>
          </a:stretch>
        </p:blipFill>
        <p:spPr>
          <a:xfrm>
            <a:off x="238125" y="484505"/>
            <a:ext cx="11540490" cy="58769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133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635" y="-14287"/>
            <a:ext cx="10398919" cy="400050"/>
            <a:chOff x="-96" y="0"/>
            <a:chExt cx="10399031" cy="400050"/>
          </a:xfrm>
        </p:grpSpPr>
        <p:sp>
          <p:nvSpPr>
            <p:cNvPr id="15" name="矩形 14"/>
            <p:cNvSpPr/>
            <p:nvPr/>
          </p:nvSpPr>
          <p:spPr>
            <a:xfrm>
              <a:off x="539" y="0"/>
              <a:ext cx="8045537"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96" y="0"/>
              <a:ext cx="822206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Check the Amount of outliers present in Dataset Using Z-score method</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33" name="Picture 33" descr="Screenshot 2022-06-21 at 9.35.19 PM"/>
          <p:cNvPicPr>
            <a:picLocks noChangeAspect="1"/>
          </p:cNvPicPr>
          <p:nvPr/>
        </p:nvPicPr>
        <p:blipFill>
          <a:blip r:embed="rId1"/>
          <a:stretch>
            <a:fillRect/>
          </a:stretch>
        </p:blipFill>
        <p:spPr>
          <a:xfrm>
            <a:off x="226060" y="643890"/>
            <a:ext cx="11552555" cy="4090670"/>
          </a:xfrm>
          <a:prstGeom prst="rect">
            <a:avLst/>
          </a:prstGeom>
        </p:spPr>
      </p:pic>
      <p:sp>
        <p:nvSpPr>
          <p:cNvPr id="100" name="Text Box 99"/>
          <p:cNvSpPr txBox="1"/>
          <p:nvPr/>
        </p:nvSpPr>
        <p:spPr>
          <a:xfrm>
            <a:off x="226060" y="5056505"/>
            <a:ext cx="7387590" cy="521970"/>
          </a:xfrm>
          <a:prstGeom prst="rect">
            <a:avLst/>
          </a:prstGeom>
          <a:noFill/>
          <a:ln w="9525">
            <a:noFill/>
          </a:ln>
        </p:spPr>
        <p:txBody>
          <a:bodyPr wrap="square">
            <a:spAutoFit/>
          </a:bodyPr>
          <a:p>
            <a:pPr marL="0" indent="0" algn="l"/>
            <a:r>
              <a:rPr lang="en-US" sz="1400" b="0">
                <a:latin typeface="Calibri" panose="020F0502020204030204" pitchFamily="34" charset="0"/>
                <a:cs typeface="Times New Roman" panose="02020603050405020304" charset="0"/>
              </a:rPr>
              <a:t>After Removing the outliers using z-score we have data loss of 30% which is not in considerable range</a:t>
            </a: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133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635" y="-14287"/>
            <a:ext cx="10398919" cy="400050"/>
            <a:chOff x="-96" y="0"/>
            <a:chExt cx="10399031" cy="400050"/>
          </a:xfrm>
        </p:grpSpPr>
        <p:sp>
          <p:nvSpPr>
            <p:cNvPr id="15" name="矩形 14"/>
            <p:cNvSpPr/>
            <p:nvPr/>
          </p:nvSpPr>
          <p:spPr>
            <a:xfrm>
              <a:off x="539" y="0"/>
              <a:ext cx="8045537"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96" y="0"/>
              <a:ext cx="822206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Check the Amount of outliers present in Dataset Using IQR method</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7110075"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100" name="Text Box 99"/>
          <p:cNvSpPr txBox="1"/>
          <p:nvPr/>
        </p:nvSpPr>
        <p:spPr>
          <a:xfrm>
            <a:off x="226060" y="5056505"/>
            <a:ext cx="7387590" cy="521970"/>
          </a:xfrm>
          <a:prstGeom prst="rect">
            <a:avLst/>
          </a:prstGeom>
          <a:noFill/>
          <a:ln w="9525">
            <a:noFill/>
          </a:ln>
        </p:spPr>
        <p:txBody>
          <a:bodyPr wrap="square">
            <a:spAutoFit/>
          </a:bodyPr>
          <a:p>
            <a:pPr marL="0" indent="0" algn="l"/>
            <a:r>
              <a:rPr lang="en-US" sz="1400" b="0">
                <a:latin typeface="Calibri" panose="020F0502020204030204" pitchFamily="34" charset="0"/>
                <a:cs typeface="Times New Roman" panose="02020603050405020304" charset="0"/>
              </a:rPr>
              <a:t>After Removing the outliers using IQR we have data loss of 59% which is not in considerable range</a:t>
            </a:r>
            <a:endParaRPr lang="en-US" sz="1400" b="0">
              <a:latin typeface="Calibri" panose="020F0502020204030204" pitchFamily="34" charset="0"/>
              <a:cs typeface="Times New Roman" panose="02020603050405020304" charset="0"/>
            </a:endParaRPr>
          </a:p>
        </p:txBody>
      </p:sp>
      <p:pic>
        <p:nvPicPr>
          <p:cNvPr id="34" name="Picture 34" descr="Screenshot 2022-06-21 at 9.37.44 PM"/>
          <p:cNvPicPr>
            <a:picLocks noChangeAspect="1"/>
          </p:cNvPicPr>
          <p:nvPr/>
        </p:nvPicPr>
        <p:blipFill>
          <a:blip r:embed="rId1"/>
          <a:stretch>
            <a:fillRect/>
          </a:stretch>
        </p:blipFill>
        <p:spPr>
          <a:xfrm>
            <a:off x="450215" y="607060"/>
            <a:ext cx="10665460" cy="420433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133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432"/>
            <a:ext cx="10398284" cy="417195"/>
            <a:chOff x="539" y="-17145"/>
            <a:chExt cx="10398396" cy="417195"/>
          </a:xfrm>
        </p:grpSpPr>
        <p:sp>
          <p:nvSpPr>
            <p:cNvPr id="15" name="矩形 14"/>
            <p:cNvSpPr/>
            <p:nvPr/>
          </p:nvSpPr>
          <p:spPr>
            <a:xfrm>
              <a:off x="539" y="0"/>
              <a:ext cx="6384994"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59785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Checking for skewness in dataset</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35" name="Picture 35" descr="Screenshot 2022-06-21 at 9.40.38 PM"/>
          <p:cNvPicPr>
            <a:picLocks noChangeAspect="1"/>
          </p:cNvPicPr>
          <p:nvPr/>
        </p:nvPicPr>
        <p:blipFill>
          <a:blip r:embed="rId1"/>
          <a:stretch>
            <a:fillRect/>
          </a:stretch>
        </p:blipFill>
        <p:spPr>
          <a:xfrm>
            <a:off x="286385" y="661670"/>
            <a:ext cx="11492230" cy="4744085"/>
          </a:xfrm>
          <a:prstGeom prst="rect">
            <a:avLst/>
          </a:prstGeom>
        </p:spPr>
      </p:pic>
      <p:sp>
        <p:nvSpPr>
          <p:cNvPr id="2" name="Text Box 1"/>
          <p:cNvSpPr txBox="1"/>
          <p:nvPr/>
        </p:nvSpPr>
        <p:spPr>
          <a:xfrm>
            <a:off x="448945" y="5688965"/>
            <a:ext cx="4949190" cy="521970"/>
          </a:xfrm>
          <a:prstGeom prst="rect">
            <a:avLst/>
          </a:prstGeom>
          <a:noFill/>
          <a:ln w="9525">
            <a:noFill/>
          </a:ln>
        </p:spPr>
        <p:txBody>
          <a:bodyPr wrap="square">
            <a:spAutoFit/>
          </a:bodyPr>
          <a:p>
            <a:pPr marL="0" indent="457200"/>
            <a:r>
              <a:rPr lang="en-US" sz="1400" b="0">
                <a:solidFill>
                  <a:srgbClr val="000000"/>
                </a:solidFill>
                <a:latin typeface="Helvetica Neue" panose="02000503000000020004" charset="0"/>
              </a:rPr>
              <a:t>Lot of the data are right skewed in the dataframe         Some of the columns are multinodal.</a:t>
            </a: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133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432"/>
            <a:ext cx="10398284" cy="417195"/>
            <a:chOff x="539" y="-17145"/>
            <a:chExt cx="10398396" cy="417195"/>
          </a:xfrm>
        </p:grpSpPr>
        <p:sp>
          <p:nvSpPr>
            <p:cNvPr id="15" name="矩形 14"/>
            <p:cNvSpPr/>
            <p:nvPr/>
          </p:nvSpPr>
          <p:spPr>
            <a:xfrm>
              <a:off x="539" y="0"/>
              <a:ext cx="6384994"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59785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Checking for skewness in dataset</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36" name="Picture 36" descr="Screenshot 2022-06-21 at 9.43.30 PM"/>
          <p:cNvPicPr>
            <a:picLocks noChangeAspect="1"/>
          </p:cNvPicPr>
          <p:nvPr/>
        </p:nvPicPr>
        <p:blipFill>
          <a:blip r:embed="rId1"/>
          <a:stretch>
            <a:fillRect/>
          </a:stretch>
        </p:blipFill>
        <p:spPr>
          <a:xfrm>
            <a:off x="307340" y="1229360"/>
            <a:ext cx="8641080" cy="43992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133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432"/>
            <a:ext cx="10398284" cy="417195"/>
            <a:chOff x="539" y="-17145"/>
            <a:chExt cx="10398396" cy="417195"/>
          </a:xfrm>
        </p:grpSpPr>
        <p:sp>
          <p:nvSpPr>
            <p:cNvPr id="15" name="矩形 14"/>
            <p:cNvSpPr/>
            <p:nvPr/>
          </p:nvSpPr>
          <p:spPr>
            <a:xfrm>
              <a:off x="539" y="0"/>
              <a:ext cx="6384994"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59785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Handling skewness using PowerTransformer</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37" name="Picture 37" descr="Screenshot 2022-06-21 at 9.46.23 PM"/>
          <p:cNvPicPr>
            <a:picLocks noChangeAspect="1"/>
          </p:cNvPicPr>
          <p:nvPr/>
        </p:nvPicPr>
        <p:blipFill>
          <a:blip r:embed="rId1"/>
          <a:stretch>
            <a:fillRect/>
          </a:stretch>
        </p:blipFill>
        <p:spPr>
          <a:xfrm>
            <a:off x="283845" y="747395"/>
            <a:ext cx="11251565" cy="52825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133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432"/>
            <a:ext cx="10398284" cy="417195"/>
            <a:chOff x="539" y="-17145"/>
            <a:chExt cx="10398396" cy="417195"/>
          </a:xfrm>
        </p:grpSpPr>
        <p:sp>
          <p:nvSpPr>
            <p:cNvPr id="15" name="矩形 14"/>
            <p:cNvSpPr/>
            <p:nvPr/>
          </p:nvSpPr>
          <p:spPr>
            <a:xfrm>
              <a:off x="539" y="0"/>
              <a:ext cx="6384994"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59785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Handling skewness using PowerTransformer</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523875" y="655955"/>
            <a:ext cx="2652395" cy="5785485"/>
          </a:xfrm>
          <a:prstGeom prst="rect">
            <a:avLst/>
          </a:prstGeom>
          <a:noFill/>
        </p:spPr>
        <p:txBody>
          <a:bodyPr wrap="none" rtlCol="0">
            <a:spAutoFit/>
          </a:bodyPr>
          <a:p>
            <a:pPr algn="l"/>
            <a:r>
              <a:rPr lang="en-US" sz="1000" dirty="0">
                <a:latin typeface="微软雅黑 Light" panose="020B0502040204020203" pitchFamily="34" charset="-122"/>
                <a:ea typeface="微软雅黑 Light" panose="020B0502040204020203" pitchFamily="34" charset="-122"/>
              </a:rPr>
              <a:t>MSSubClass        	0.064007</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MSZoning         		-1.796785</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LotFrontage       	0.161368</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LotArea           		0.032509</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Street          		-17.021969</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LotShape         		-0.603775</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LandContour      	-3.125982</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Utilities         		0.000000</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LotConfig        		-1.118821</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LandSlope         	4.812568</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Neighborhood      	0.043735</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Condition1        	3.008289</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Condition2       		11.514458</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BldgType          		2.318657</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HouseStyle        	0.285680</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OverallQual       	0.021658</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OverallCond       	0.048063</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RoofStyle         		1.498560</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RoofMatl          		7.577352</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Exterior1st      		-0.612816</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Exterior2nd      		-0.592349</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MasVnrArea        	1.355502</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ExterQual        		-1.810843</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ExterCond        		-2.516219</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Foundation       	-0.002761</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BsmtQual         		-1.343781</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BsmtCond         	-3.293554</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BsmtExposure     	-1.166987</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BsmtFinType1    	-0.068901</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BsmtFinSF1       		-0.404528</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BsmtFinType2     	-3.615783</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BsmtFinSF2        		2.394737</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BsmtUnfSF        		-0.284390</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TotalBsmtSF       	0.286779</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Heating          		10.103609</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HeatingQC         	0.449933</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CentralAir       		-3.475188</a:t>
            </a:r>
            <a:endParaRPr lang="en-US" sz="1000" dirty="0">
              <a:latin typeface="微软雅黑 Light" panose="020B0502040204020203" pitchFamily="34" charset="-122"/>
              <a:ea typeface="微软雅黑 Light" panose="020B0502040204020203" pitchFamily="34" charset="-122"/>
            </a:endParaRPr>
          </a:p>
        </p:txBody>
      </p:sp>
      <p:sp>
        <p:nvSpPr>
          <p:cNvPr id="4" name="Text Box 3"/>
          <p:cNvSpPr txBox="1"/>
          <p:nvPr/>
        </p:nvSpPr>
        <p:spPr>
          <a:xfrm>
            <a:off x="4760595" y="468630"/>
            <a:ext cx="2613660" cy="5785485"/>
          </a:xfrm>
          <a:prstGeom prst="rect">
            <a:avLst/>
          </a:prstGeom>
          <a:noFill/>
        </p:spPr>
        <p:txBody>
          <a:bodyPr wrap="square" rtlCol="0">
            <a:spAutoFit/>
          </a:bodyPr>
          <a:p>
            <a:pPr algn="l"/>
            <a:r>
              <a:rPr lang="en-US" sz="1000" dirty="0">
                <a:latin typeface="微软雅黑 Light" panose="020B0502040204020203" pitchFamily="34" charset="-122"/>
                <a:ea typeface="微软雅黑 Light" panose="020B0502040204020203" pitchFamily="34" charset="-122"/>
                <a:sym typeface="+mn-ea"/>
              </a:rPr>
              <a:t>Electrical       		-3.104209</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1stFlrSF         		-0.002391</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2ndFlrSF          		0.280208</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LowQualFinSF      	6.922843</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GrLivArea        		-0.000054</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BsmtFullBath      	0.365488</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BsmtHalfBath     	 3.954345</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FullBath         		-0.045944</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HalfBath          		0.498003</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BedroomAbvGr      	0.116498</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KitchenAbvGr     	-2.370593</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KitchenQual      	-1.408106</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TotRmsAbvGrd      	0.002332</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Functional       		-3.999663</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Fireplaces        		0.084950</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GarageType        	0.831142</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GarageFinish     	-0.450190</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GarageCars      	 -0.022970</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GarageArea       	-0.320370</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GarageQual       	-4.582386</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GarageCond       	-5.422472</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PavedDrive       	-3.274035</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WoodDeckSF       	 0.113026</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OpenPorchSF     	 -0.002749</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EnclosedPorch     	2.022616</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3SsnPorch         		7.087955</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ScreenPorch       	3.067153</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PoolArea         		12.817372</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MiscVal           		4.991071</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MoSold           		-0.035838</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YrSold           		-0.083577</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SaleType         		-3.660513</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SaleCondition    	-2.671829</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SalePrice        		-0.006010</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House_age        	-0.063679</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Remod_Age         	0.039294</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sym typeface="+mn-ea"/>
              </a:rPr>
              <a:t>Garage_age        	0.708074</a:t>
            </a:r>
            <a:endParaRPr lang="en-US" sz="1000" dirty="0">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133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432"/>
            <a:ext cx="10398284" cy="417195"/>
            <a:chOff x="539" y="-17145"/>
            <a:chExt cx="10398396" cy="417195"/>
          </a:xfrm>
        </p:grpSpPr>
        <p:sp>
          <p:nvSpPr>
            <p:cNvPr id="15" name="矩形 14"/>
            <p:cNvSpPr/>
            <p:nvPr/>
          </p:nvSpPr>
          <p:spPr>
            <a:xfrm>
              <a:off x="539" y="0"/>
              <a:ext cx="6384994"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59785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Correlation  of the train data</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pic>
        <p:nvPicPr>
          <p:cNvPr id="40" name="Picture 40" descr="corr"/>
          <p:cNvPicPr>
            <a:picLocks noChangeAspect="1"/>
          </p:cNvPicPr>
          <p:nvPr/>
        </p:nvPicPr>
        <p:blipFill>
          <a:blip r:embed="rId1"/>
          <a:stretch>
            <a:fillRect/>
          </a:stretch>
        </p:blipFill>
        <p:spPr>
          <a:xfrm>
            <a:off x="652145" y="513715"/>
            <a:ext cx="11127740" cy="595884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3" name="组合 1"/>
          <p:cNvGrpSpPr/>
          <p:nvPr/>
        </p:nvGrpSpPr>
        <p:grpSpPr>
          <a:xfrm>
            <a:off x="0" y="843942"/>
            <a:ext cx="12192000" cy="1600200"/>
            <a:chOff x="0" y="2114550"/>
            <a:chExt cx="12191999" cy="1600859"/>
          </a:xfrm>
        </p:grpSpPr>
        <p:sp>
          <p:nvSpPr>
            <p:cNvPr id="14" name="矩形 13"/>
            <p:cNvSpPr/>
            <p:nvPr/>
          </p:nvSpPr>
          <p:spPr>
            <a:xfrm>
              <a:off x="0" y="2114550"/>
              <a:ext cx="1891665"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5778500" y="2114550"/>
              <a:ext cx="6413499"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6" name="文本框 15"/>
            <p:cNvSpPr txBox="1"/>
            <p:nvPr/>
          </p:nvSpPr>
          <p:spPr>
            <a:xfrm>
              <a:off x="928392" y="2145090"/>
              <a:ext cx="309880" cy="1569096"/>
            </a:xfrm>
            <a:prstGeom prst="rect">
              <a:avLst/>
            </a:prstGeom>
            <a:noFill/>
            <a:ln w="9525">
              <a:noFill/>
            </a:ln>
          </p:spPr>
          <p:txBody>
            <a:bodyPr wrap="none" anchor="t" anchorCtr="0">
              <a:spAutoFit/>
            </a:bodyPr>
            <a:p>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8197" name="文本框 16"/>
            <p:cNvSpPr txBox="1"/>
            <p:nvPr/>
          </p:nvSpPr>
          <p:spPr>
            <a:xfrm>
              <a:off x="1931670" y="2815879"/>
              <a:ext cx="3806190" cy="460565"/>
            </a:xfrm>
            <a:prstGeom prst="rect">
              <a:avLst/>
            </a:prstGeom>
            <a:noFill/>
            <a:ln w="9525">
              <a:noFill/>
            </a:ln>
          </p:spPr>
          <p:txBody>
            <a:bodyPr wrap="square" anchor="t" anchorCtr="0">
              <a:spAutoFit/>
            </a:bodyPr>
            <a:p>
              <a:pPr algn="dist"/>
              <a:r>
                <a:rPr lang="zh-CN" altLang="en-US" sz="2400" dirty="0">
                  <a:solidFill>
                    <a:srgbClr val="595959"/>
                  </a:solidFill>
                  <a:latin typeface="Arial Unicode MS" panose="020B0604020202020204" charset="-122"/>
                  <a:ea typeface="Arial Unicode MS" panose="020B0604020202020204" charset="-122"/>
                </a:rPr>
                <a:t>Business Goal</a:t>
              </a:r>
              <a:endParaRPr lang="zh-CN" altLang="en-US" sz="2400" dirty="0">
                <a:solidFill>
                  <a:srgbClr val="595959"/>
                </a:solidFill>
                <a:latin typeface="Arial Unicode MS" panose="020B0604020202020204" charset="-122"/>
                <a:ea typeface="Arial Unicode MS" panose="020B0604020202020204" charset="-122"/>
              </a:endParaRPr>
            </a:p>
          </p:txBody>
        </p:sp>
        <p:sp>
          <p:nvSpPr>
            <p:cNvPr id="8198" name="文本框 17"/>
            <p:cNvSpPr txBox="1"/>
            <p:nvPr/>
          </p:nvSpPr>
          <p:spPr>
            <a:xfrm>
              <a:off x="2419350" y="3181350"/>
              <a:ext cx="309880" cy="521970"/>
            </a:xfrm>
            <a:prstGeom prst="rect">
              <a:avLst/>
            </a:prstGeom>
            <a:noFill/>
            <a:ln w="9525">
              <a:noFill/>
            </a:ln>
          </p:spPr>
          <p:txBody>
            <a:bodyPr wrap="none" anchor="t" anchorCtr="0">
              <a:spAutoFit/>
            </a:bodyPr>
            <a:p>
              <a:endParaRPr lang="zh-CN" altLang="en-US" sz="2800" b="1" dirty="0">
                <a:solidFill>
                  <a:srgbClr val="595959"/>
                </a:solidFill>
                <a:latin typeface="微软雅黑 Light" panose="020B0502040204020203" pitchFamily="34" charset="-122"/>
                <a:ea typeface="微软雅黑 Light" panose="020B0502040204020203" pitchFamily="34" charset="-122"/>
              </a:endParaRPr>
            </a:p>
          </p:txBody>
        </p:sp>
        <p:sp>
          <p:nvSpPr>
            <p:cNvPr id="8199" name="文本框 18"/>
            <p:cNvSpPr txBox="1"/>
            <p:nvPr/>
          </p:nvSpPr>
          <p:spPr>
            <a:xfrm>
              <a:off x="1988820" y="2526200"/>
              <a:ext cx="3749675" cy="398944"/>
            </a:xfrm>
            <a:prstGeom prst="rect">
              <a:avLst/>
            </a:prstGeom>
            <a:noFill/>
            <a:ln w="9525">
              <a:noFill/>
            </a:ln>
          </p:spPr>
          <p:txBody>
            <a:bodyPr wrap="square" anchor="t" anchorCtr="0">
              <a:spAutoFit/>
            </a:bodyPr>
            <a:p>
              <a:pPr algn="l"/>
              <a:endParaRPr lang="zh-CN" altLang="en-US" sz="2000" dirty="0">
                <a:solidFill>
                  <a:srgbClr val="595959"/>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3344545" y="2961640"/>
            <a:ext cx="8166100" cy="3046095"/>
          </a:xfrm>
          <a:prstGeom prst="rect">
            <a:avLst/>
          </a:prstGeom>
          <a:noFill/>
        </p:spPr>
        <p:txBody>
          <a:bodyPr wrap="square" rtlCol="0">
            <a:spAutoFit/>
          </a:bodyPr>
          <a:p>
            <a:pPr>
              <a:buFont typeface="Arial" panose="020B0604020202020204" pitchFamily="34" charset="0"/>
            </a:pPr>
            <a:r>
              <a:rPr lang="en-US" sz="1600" dirty="0">
                <a:latin typeface="+mn-ea"/>
                <a:ea typeface="微软雅黑 Light" panose="020B0502040204020203" pitchFamily="34" charset="-122"/>
                <a:cs typeface="+mn-ea"/>
              </a:rPr>
              <a:t>	You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 </a:t>
            </a:r>
            <a:endParaRPr lang="en-US" sz="1600" dirty="0">
              <a:latin typeface="+mn-ea"/>
              <a:ea typeface="微软雅黑 Light" panose="020B0502040204020203" pitchFamily="34" charset="-122"/>
              <a:cs typeface="+mn-ea"/>
            </a:endParaRPr>
          </a:p>
          <a:p>
            <a:pPr>
              <a:buFont typeface="Arial" panose="020B0604020202020204" pitchFamily="34" charset="0"/>
            </a:pPr>
            <a:endParaRPr lang="en-US" sz="1600" dirty="0">
              <a:latin typeface="+mn-ea"/>
              <a:ea typeface="微软雅黑 Light" panose="020B0502040204020203" pitchFamily="34" charset="-122"/>
              <a:cs typeface="+mn-ea"/>
            </a:endParaRPr>
          </a:p>
          <a:p>
            <a:pPr>
              <a:buFont typeface="Arial" panose="020B0604020202020204" pitchFamily="34" charset="0"/>
            </a:pPr>
            <a:r>
              <a:rPr lang="en-US" sz="1600" dirty="0">
                <a:latin typeface="+mn-ea"/>
                <a:ea typeface="微软雅黑 Light" panose="020B0502040204020203" pitchFamily="34" charset="-122"/>
                <a:cs typeface="+mn-ea"/>
              </a:rPr>
              <a:t>We will have two types of data,</a:t>
            </a:r>
            <a:endParaRPr lang="en-US" sz="1600" dirty="0">
              <a:latin typeface="+mn-ea"/>
              <a:ea typeface="微软雅黑 Light" panose="020B0502040204020203" pitchFamily="34" charset="-122"/>
              <a:cs typeface="+mn-ea"/>
            </a:endParaRPr>
          </a:p>
          <a:p>
            <a:pPr marL="285750" indent="-285750">
              <a:buFont typeface="Arial" panose="020B0604020202020204" pitchFamily="34" charset="0"/>
              <a:buChar char="•"/>
            </a:pPr>
            <a:r>
              <a:rPr lang="en-US" sz="1600" dirty="0">
                <a:latin typeface="+mn-ea"/>
                <a:ea typeface="微软雅黑 Light" panose="020B0502040204020203" pitchFamily="34" charset="-122"/>
                <a:cs typeface="+mn-ea"/>
              </a:rPr>
              <a:t></a:t>
            </a:r>
            <a:r>
              <a:rPr lang="en-US" sz="1600" b="1" dirty="0">
                <a:latin typeface="Arial Bold" panose="020B0604020202020204" charset="0"/>
                <a:ea typeface="微软雅黑 Light" panose="020B0502040204020203" pitchFamily="34" charset="-122"/>
                <a:cs typeface="Arial Bold" panose="020B0604020202020204" charset="0"/>
              </a:rPr>
              <a:t>Training Data</a:t>
            </a:r>
            <a:r>
              <a:rPr lang="en-US" sz="1600" dirty="0">
                <a:latin typeface="+mn-ea"/>
                <a:ea typeface="微软雅黑 Light" panose="020B0502040204020203" pitchFamily="34" charset="-122"/>
                <a:cs typeface="+mn-ea"/>
              </a:rPr>
              <a:t> - This data will contain the information related to the Year Sold and 		 Sale Price of House.</a:t>
            </a:r>
            <a:endParaRPr lang="en-US" sz="1600" dirty="0">
              <a:latin typeface="+mn-ea"/>
              <a:ea typeface="微软雅黑 Light" panose="020B0502040204020203" pitchFamily="34" charset="-122"/>
              <a:cs typeface="+mn-ea"/>
            </a:endParaRPr>
          </a:p>
          <a:p>
            <a:pPr marL="285750" indent="-285750">
              <a:buFont typeface="Arial" panose="020B0604020202020204" pitchFamily="34" charset="0"/>
              <a:buChar char="•"/>
            </a:pPr>
            <a:r>
              <a:rPr lang="en-US" sz="1600" dirty="0">
                <a:latin typeface="+mn-ea"/>
                <a:ea typeface="微软雅黑 Light" panose="020B0502040204020203" pitchFamily="34" charset="-122"/>
                <a:cs typeface="+mn-ea"/>
              </a:rPr>
              <a:t></a:t>
            </a:r>
            <a:r>
              <a:rPr lang="en-US" sz="1600" b="1" dirty="0">
                <a:latin typeface="Arial Bold" panose="020B0604020202020204" charset="0"/>
                <a:ea typeface="微软雅黑 Light" panose="020B0502040204020203" pitchFamily="34" charset="-122"/>
                <a:cs typeface="Arial Bold" panose="020B0604020202020204" charset="0"/>
              </a:rPr>
              <a:t>Test Data</a:t>
            </a:r>
            <a:r>
              <a:rPr lang="en-US" sz="1600" dirty="0">
                <a:latin typeface="+mn-ea"/>
                <a:ea typeface="微软雅黑 Light" panose="020B0502040204020203" pitchFamily="34" charset="-122"/>
                <a:cs typeface="+mn-ea"/>
              </a:rPr>
              <a:t> - It will contain all the information about a house. And, based on all the 		given information, Logistic Regression Algorithm will predict the 		selling price of a house.</a:t>
            </a:r>
            <a:endParaRPr lang="en-US" sz="1600" dirty="0">
              <a:latin typeface="+mn-ea"/>
              <a:ea typeface="微软雅黑 Light" panose="020B0502040204020203" pitchFamily="34" charset="-122"/>
              <a:cs typeface="+mn-ea"/>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133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432"/>
            <a:ext cx="10398284" cy="417195"/>
            <a:chOff x="539" y="-17145"/>
            <a:chExt cx="10398396" cy="417195"/>
          </a:xfrm>
        </p:grpSpPr>
        <p:sp>
          <p:nvSpPr>
            <p:cNvPr id="15" name="矩形 14"/>
            <p:cNvSpPr/>
            <p:nvPr/>
          </p:nvSpPr>
          <p:spPr>
            <a:xfrm>
              <a:off x="539" y="0"/>
              <a:ext cx="6384994"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59785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Correlation  of the train data</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grpSp>
        <p:nvGrpSpPr>
          <p:cNvPr id="6" name="组合 32"/>
          <p:cNvGrpSpPr/>
          <p:nvPr/>
        </p:nvGrpSpPr>
        <p:grpSpPr>
          <a:xfrm>
            <a:off x="651721" y="845820"/>
            <a:ext cx="309940" cy="896938"/>
            <a:chOff x="6692629" y="1324515"/>
            <a:chExt cx="309810" cy="895617"/>
          </a:xfrm>
        </p:grpSpPr>
        <p:sp>
          <p:nvSpPr>
            <p:cNvPr id="10243" name="文本框 6"/>
            <p:cNvSpPr txBox="1"/>
            <p:nvPr/>
          </p:nvSpPr>
          <p:spPr>
            <a:xfrm>
              <a:off x="6692629" y="1324515"/>
              <a:ext cx="309750" cy="521201"/>
            </a:xfrm>
            <a:prstGeom prst="rect">
              <a:avLst/>
            </a:prstGeom>
            <a:noFill/>
            <a:ln w="9525">
              <a:noFill/>
            </a:ln>
          </p:spPr>
          <p:txBody>
            <a:bodyPr wrap="none" anchor="t" anchorCtr="0">
              <a:spAutoFit/>
            </a:bodyPr>
            <a:p>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10447655" cy="1198880"/>
          </a:xfrm>
          <a:prstGeom prst="rect">
            <a:avLst/>
          </a:prstGeom>
          <a:noFill/>
        </p:spPr>
        <p:txBody>
          <a:bodyPr wrap="none" rtlCol="0">
            <a:spAutoFit/>
          </a:bodyPr>
          <a:p>
            <a:pPr marL="285750" indent="-285750" algn="l">
              <a:buFont typeface="Arial" panose="020B0604020202020204" pitchFamily="34" charset="0"/>
              <a:buChar char="•"/>
            </a:pPr>
            <a:r>
              <a:rPr lang="en-US" dirty="0">
                <a:latin typeface="微软雅黑 Light" panose="020B0502040204020203" pitchFamily="34" charset="-122"/>
                <a:ea typeface="微软雅黑 Light" panose="020B0502040204020203" pitchFamily="34" charset="-122"/>
              </a:rPr>
              <a:t>Max Number of features are positively correlated with SalePrice</a:t>
            </a:r>
            <a:endParaRPr lang="en-US"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dirty="0">
                <a:latin typeface="微软雅黑 Light" panose="020B0502040204020203" pitchFamily="34" charset="-122"/>
                <a:ea typeface="微软雅黑 Light" panose="020B0502040204020203" pitchFamily="34" charset="-122"/>
              </a:rPr>
              <a:t>Yearbuild is negatively correlated with EnclosedPorch</a:t>
            </a:r>
            <a:endParaRPr lang="en-US"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dirty="0">
                <a:latin typeface="微软雅黑 Light" panose="020B0502040204020203" pitchFamily="34" charset="-122"/>
                <a:ea typeface="微软雅黑 Light" panose="020B0502040204020203" pitchFamily="34" charset="-122"/>
              </a:rPr>
              <a:t>BsmtUnfsF is negatively correlated with BsmtFullBath</a:t>
            </a:r>
            <a:endParaRPr lang="en-US" dirty="0">
              <a:latin typeface="微软雅黑 Light" panose="020B0502040204020203" pitchFamily="34" charset="-122"/>
              <a:ea typeface="微软雅黑 Light" panose="020B0502040204020203" pitchFamily="34" charset="-122"/>
            </a:endParaRPr>
          </a:p>
          <a:p>
            <a:pPr marL="285750" indent="-285750" algn="l">
              <a:buFont typeface="Arial" panose="020B0604020202020204" pitchFamily="34" charset="0"/>
              <a:buChar char="•"/>
            </a:pPr>
            <a:r>
              <a:rPr lang="en-US" dirty="0">
                <a:latin typeface="微软雅黑 Light" panose="020B0502040204020203" pitchFamily="34" charset="-122"/>
                <a:ea typeface="微软雅黑 Light" panose="020B0502040204020203" pitchFamily="34" charset="-122"/>
              </a:rPr>
              <a:t>ExternalQual,BsmtQual,KitchenQual, GarageFinish is negatively correlated with saleprice</a:t>
            </a:r>
            <a:endParaRPr lang="en-US" dirty="0">
              <a:latin typeface="微软雅黑 Light" panose="020B0502040204020203" pitchFamily="34" charset="-122"/>
              <a:ea typeface="微软雅黑 Light" panose="020B0502040204020203" pitchFamily="34" charset="-122"/>
            </a:endParaRPr>
          </a:p>
        </p:txBody>
      </p:sp>
      <p:sp>
        <p:nvSpPr>
          <p:cNvPr id="3" name="Text Box 2"/>
          <p:cNvSpPr txBox="1"/>
          <p:nvPr/>
        </p:nvSpPr>
        <p:spPr>
          <a:xfrm>
            <a:off x="850265" y="2089150"/>
            <a:ext cx="7194550" cy="368300"/>
          </a:xfrm>
          <a:prstGeom prst="rect">
            <a:avLst/>
          </a:prstGeom>
          <a:noFill/>
        </p:spPr>
        <p:txBody>
          <a:bodyPr wrap="none" rtlCol="0">
            <a:spAutoFit/>
          </a:bodyPr>
          <a:p>
            <a:pPr algn="l"/>
            <a:r>
              <a:rPr lang="en-US" b="1" dirty="0">
                <a:latin typeface="微软雅黑 Light" panose="020B0502040204020203" pitchFamily="34" charset="-122"/>
                <a:ea typeface="微软雅黑 Light" panose="020B0502040204020203" pitchFamily="34" charset="-122"/>
              </a:rPr>
              <a:t>Dropping Utilities feature as it is not showing scope on sale price</a:t>
            </a:r>
            <a:endParaRPr lang="en-US" b="1" dirty="0">
              <a:latin typeface="微软雅黑 Light" panose="020B0502040204020203" pitchFamily="34" charset="-122"/>
              <a:ea typeface="微软雅黑 Light" panose="020B0502040204020203" pitchFamily="34" charset="-122"/>
            </a:endParaRPr>
          </a:p>
        </p:txBody>
      </p:sp>
      <p:pic>
        <p:nvPicPr>
          <p:cNvPr id="41" name="Picture 41" descr="Screenshot 2022-06-21 at 9.58.55 PM"/>
          <p:cNvPicPr>
            <a:picLocks noChangeAspect="1"/>
          </p:cNvPicPr>
          <p:nvPr/>
        </p:nvPicPr>
        <p:blipFill>
          <a:blip r:embed="rId1"/>
          <a:stretch>
            <a:fillRect/>
          </a:stretch>
        </p:blipFill>
        <p:spPr>
          <a:xfrm>
            <a:off x="850265" y="2748915"/>
            <a:ext cx="10525125" cy="20116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13385"/>
            <a:chOff x="278295" y="5552588"/>
            <a:chExt cx="5059448" cy="966296"/>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337363"/>
            </a:xfrm>
            <a:prstGeom prst="rect">
              <a:avLst/>
            </a:prstGeom>
            <a:noFill/>
            <a:ln w="9525">
              <a:noFill/>
            </a:ln>
          </p:spPr>
          <p:txBody>
            <a:bodyPr anchor="t" anchorCtr="0">
              <a:spAutoFit/>
            </a:bodyPr>
            <a:p>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432"/>
            <a:ext cx="10398284" cy="417195"/>
            <a:chOff x="539" y="-17145"/>
            <a:chExt cx="10398396" cy="417195"/>
          </a:xfrm>
        </p:grpSpPr>
        <p:sp>
          <p:nvSpPr>
            <p:cNvPr id="15" name="矩形 14"/>
            <p:cNvSpPr/>
            <p:nvPr/>
          </p:nvSpPr>
          <p:spPr>
            <a:xfrm>
              <a:off x="539" y="0"/>
              <a:ext cx="6384994"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59785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Standardization and multicollinearity</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411480" cy="368300"/>
          </a:xfrm>
          <a:prstGeom prst="rect">
            <a:avLst/>
          </a:prstGeom>
          <a:noFill/>
        </p:spPr>
        <p:txBody>
          <a:bodyPr wrap="none" rtlCol="0">
            <a:spAutoFit/>
          </a:bodyPr>
          <a:p>
            <a:pPr>
              <a:buFont typeface="Arial" panose="020B0604020202020204" pitchFamily="34" charset="0"/>
            </a:pPr>
            <a:r>
              <a:rPr lang="en-US" dirty="0">
                <a:latin typeface="微软雅黑 Light" panose="020B0502040204020203" pitchFamily="34" charset="-122"/>
                <a:ea typeface="微软雅黑 Light" panose="020B0502040204020203" pitchFamily="34" charset="-122"/>
              </a:rPr>
              <a:t></a:t>
            </a:r>
            <a:endParaRPr lang="en-US" dirty="0">
              <a:latin typeface="微软雅黑 Light" panose="020B0502040204020203" pitchFamily="34" charset="-122"/>
              <a:ea typeface="微软雅黑 Light" panose="020B0502040204020203" pitchFamily="34" charset="-122"/>
            </a:endParaRPr>
          </a:p>
        </p:txBody>
      </p:sp>
      <p:sp>
        <p:nvSpPr>
          <p:cNvPr id="8" name="Text Box 7"/>
          <p:cNvSpPr txBox="1"/>
          <p:nvPr/>
        </p:nvSpPr>
        <p:spPr>
          <a:xfrm>
            <a:off x="356870" y="671830"/>
            <a:ext cx="1929765" cy="368300"/>
          </a:xfrm>
          <a:prstGeom prst="rect">
            <a:avLst/>
          </a:prstGeom>
          <a:noFill/>
        </p:spPr>
        <p:txBody>
          <a:bodyPr wrap="none" rtlCol="0">
            <a:spAutoFit/>
          </a:bodyPr>
          <a:p>
            <a:pPr algn="l"/>
            <a:r>
              <a:rPr lang="en-US" b="1" dirty="0">
                <a:latin typeface="微软雅黑 Light" panose="020B0502040204020203" pitchFamily="34" charset="-122"/>
                <a:ea typeface="微软雅黑 Light" panose="020B0502040204020203" pitchFamily="34" charset="-122"/>
              </a:rPr>
              <a:t>Standardization</a:t>
            </a:r>
            <a:endParaRPr lang="en-US" b="1" dirty="0">
              <a:latin typeface="微软雅黑 Light" panose="020B0502040204020203" pitchFamily="34" charset="-122"/>
              <a:ea typeface="微软雅黑 Light" panose="020B0502040204020203" pitchFamily="34" charset="-122"/>
            </a:endParaRPr>
          </a:p>
        </p:txBody>
      </p:sp>
      <p:pic>
        <p:nvPicPr>
          <p:cNvPr id="43" name="Picture 43" descr="Screenshot 2022-06-21 at 10.00.42 PM"/>
          <p:cNvPicPr>
            <a:picLocks noChangeAspect="1"/>
          </p:cNvPicPr>
          <p:nvPr/>
        </p:nvPicPr>
        <p:blipFill>
          <a:blip r:embed="rId1"/>
          <a:stretch>
            <a:fillRect/>
          </a:stretch>
        </p:blipFill>
        <p:spPr>
          <a:xfrm>
            <a:off x="384810" y="1183640"/>
            <a:ext cx="7313295" cy="1386840"/>
          </a:xfrm>
          <a:prstGeom prst="rect">
            <a:avLst/>
          </a:prstGeom>
        </p:spPr>
      </p:pic>
      <p:sp>
        <p:nvSpPr>
          <p:cNvPr id="9" name="Text Box 8"/>
          <p:cNvSpPr txBox="1"/>
          <p:nvPr/>
        </p:nvSpPr>
        <p:spPr>
          <a:xfrm>
            <a:off x="438785" y="2868930"/>
            <a:ext cx="1982470" cy="368300"/>
          </a:xfrm>
          <a:prstGeom prst="rect">
            <a:avLst/>
          </a:prstGeom>
          <a:noFill/>
        </p:spPr>
        <p:txBody>
          <a:bodyPr wrap="none" rtlCol="0">
            <a:spAutoFit/>
          </a:bodyPr>
          <a:p>
            <a:r>
              <a:rPr lang="en-US" b="1" dirty="0">
                <a:latin typeface="微软雅黑 Light" panose="020B0502040204020203" pitchFamily="34" charset="-122"/>
                <a:ea typeface="微软雅黑 Light" panose="020B0502040204020203" pitchFamily="34" charset="-122"/>
              </a:rPr>
              <a:t>Multi-collinearity</a:t>
            </a:r>
            <a:endParaRPr lang="en-US" b="1" dirty="0">
              <a:latin typeface="微软雅黑 Light" panose="020B0502040204020203" pitchFamily="34" charset="-122"/>
              <a:ea typeface="微软雅黑 Light" panose="020B0502040204020203" pitchFamily="34" charset="-122"/>
            </a:endParaRPr>
          </a:p>
        </p:txBody>
      </p:sp>
      <p:pic>
        <p:nvPicPr>
          <p:cNvPr id="44" name="Picture 44" descr="Screenshot 2022-06-21 at 10.03.13 PM"/>
          <p:cNvPicPr>
            <a:picLocks noChangeAspect="1"/>
          </p:cNvPicPr>
          <p:nvPr/>
        </p:nvPicPr>
        <p:blipFill>
          <a:blip r:embed="rId2"/>
          <a:stretch>
            <a:fillRect/>
          </a:stretch>
        </p:blipFill>
        <p:spPr>
          <a:xfrm>
            <a:off x="384810" y="3237230"/>
            <a:ext cx="7313295" cy="2945130"/>
          </a:xfrm>
          <a:prstGeom prst="rect">
            <a:avLst/>
          </a:prstGeom>
        </p:spPr>
      </p:pic>
      <p:sp>
        <p:nvSpPr>
          <p:cNvPr id="10" name="Text Box 9"/>
          <p:cNvSpPr txBox="1"/>
          <p:nvPr/>
        </p:nvSpPr>
        <p:spPr>
          <a:xfrm>
            <a:off x="7890510" y="4166235"/>
            <a:ext cx="3485515" cy="398780"/>
          </a:xfrm>
          <a:prstGeom prst="rect">
            <a:avLst/>
          </a:prstGeom>
          <a:noFill/>
        </p:spPr>
        <p:txBody>
          <a:bodyPr wrap="square" rtlCol="0">
            <a:spAutoFit/>
          </a:bodyPr>
          <a:p>
            <a:pPr algn="l"/>
            <a:r>
              <a:rPr lang="en-US" sz="1000" dirty="0">
                <a:latin typeface="微软雅黑 Light" panose="020B0502040204020203" pitchFamily="34" charset="-122"/>
                <a:ea typeface="微软雅黑 Light" panose="020B0502040204020203" pitchFamily="34" charset="-122"/>
              </a:rPr>
              <a:t>MSSubClass, BsmtFinSF1, TotalBsmtSF, 1stFlrSF, 2ndFlrSF, </a:t>
            </a:r>
            <a:endParaRPr lang="en-US" sz="1000" dirty="0">
              <a:latin typeface="微软雅黑 Light" panose="020B0502040204020203" pitchFamily="34" charset="-122"/>
              <a:ea typeface="微软雅黑 Light" panose="020B0502040204020203" pitchFamily="34" charset="-122"/>
            </a:endParaRPr>
          </a:p>
          <a:p>
            <a:pPr algn="l"/>
            <a:r>
              <a:rPr lang="en-US" sz="1000" dirty="0">
                <a:latin typeface="微软雅黑 Light" panose="020B0502040204020203" pitchFamily="34" charset="-122"/>
                <a:ea typeface="微软雅黑 Light" panose="020B0502040204020203" pitchFamily="34" charset="-122"/>
              </a:rPr>
              <a:t>GrLivArea, House_age has high multi collinearity.</a:t>
            </a:r>
            <a:endParaRPr lang="en-US" sz="1000" dirty="0">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672142"/>
            <a:chOff x="278295" y="5552588"/>
            <a:chExt cx="5059448" cy="1571146"/>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1364095"/>
            </a:xfrm>
            <a:prstGeom prst="rect">
              <a:avLst/>
            </a:prstGeom>
            <a:noFill/>
            <a:ln w="9525">
              <a:noFill/>
            </a:ln>
          </p:spPr>
          <p:txBody>
            <a:bodyPr anchor="t" anchorCtr="0">
              <a:spAutoFit/>
            </a:bodyPr>
            <a:p>
              <a:r>
                <a:rPr lang="zh-CN" altLang="zh-CN" sz="1600" dirty="0">
                  <a:solidFill>
                    <a:schemeClr val="tx1"/>
                  </a:solidFill>
                  <a:latin typeface="微软雅黑 Light" panose="020B0502040204020203" pitchFamily="34" charset="-122"/>
                  <a:ea typeface="微软雅黑 Light" panose="020B0502040204020203" pitchFamily="34" charset="-122"/>
                </a:rPr>
                <a:t>70 components speak about 95% variance in data.</a:t>
              </a:r>
              <a:endParaRPr lang="zh-CN" altLang="zh-CN" sz="1600" dirty="0">
                <a:solidFill>
                  <a:schemeClr val="tx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432"/>
            <a:ext cx="10398284" cy="417195"/>
            <a:chOff x="539" y="-17145"/>
            <a:chExt cx="10398396" cy="417195"/>
          </a:xfrm>
        </p:grpSpPr>
        <p:sp>
          <p:nvSpPr>
            <p:cNvPr id="15" name="矩形 14"/>
            <p:cNvSpPr/>
            <p:nvPr/>
          </p:nvSpPr>
          <p:spPr>
            <a:xfrm>
              <a:off x="539" y="0"/>
              <a:ext cx="6384994"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59785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Principle Component Analysis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411480" cy="368300"/>
          </a:xfrm>
          <a:prstGeom prst="rect">
            <a:avLst/>
          </a:prstGeom>
          <a:noFill/>
        </p:spPr>
        <p:txBody>
          <a:bodyPr wrap="none" rtlCol="0">
            <a:spAutoFit/>
          </a:bodyPr>
          <a:p>
            <a:pPr>
              <a:buFont typeface="Arial" panose="020B0604020202020204" pitchFamily="34" charset="0"/>
            </a:pPr>
            <a:r>
              <a:rPr lang="en-US" dirty="0">
                <a:latin typeface="微软雅黑 Light" panose="020B0502040204020203" pitchFamily="34" charset="-122"/>
                <a:ea typeface="微软雅黑 Light" panose="020B0502040204020203" pitchFamily="34" charset="-122"/>
              </a:rPr>
              <a:t></a:t>
            </a:r>
            <a:endParaRPr lang="en-US" dirty="0">
              <a:latin typeface="微软雅黑 Light" panose="020B0502040204020203" pitchFamily="34" charset="-122"/>
              <a:ea typeface="微软雅黑 Light" panose="020B0502040204020203" pitchFamily="34" charset="-122"/>
            </a:endParaRPr>
          </a:p>
        </p:txBody>
      </p:sp>
      <p:pic>
        <p:nvPicPr>
          <p:cNvPr id="45" name="Picture 45" descr="Screenshot 2022-06-21 at 10.04.21 PM"/>
          <p:cNvPicPr>
            <a:picLocks noChangeAspect="1"/>
          </p:cNvPicPr>
          <p:nvPr/>
        </p:nvPicPr>
        <p:blipFill>
          <a:blip r:embed="rId1"/>
          <a:stretch>
            <a:fillRect/>
          </a:stretch>
        </p:blipFill>
        <p:spPr>
          <a:xfrm>
            <a:off x="384810" y="643890"/>
            <a:ext cx="8352790" cy="409194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25762"/>
            <a:chOff x="278295" y="5552588"/>
            <a:chExt cx="5059448" cy="995228"/>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788177"/>
            </a:xfrm>
            <a:prstGeom prst="rect">
              <a:avLst/>
            </a:prstGeom>
            <a:noFill/>
            <a:ln w="9525">
              <a:noFill/>
            </a:ln>
          </p:spPr>
          <p:txBody>
            <a:bodyPr anchor="t" anchorCtr="0">
              <a:spAutoFit/>
            </a:bodyPr>
            <a:p>
              <a:endParaRPr lang="zh-CN" altLang="zh-CN" sz="1600" dirty="0">
                <a:solidFill>
                  <a:schemeClr val="tx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432"/>
            <a:ext cx="10398284" cy="417195"/>
            <a:chOff x="539" y="-17145"/>
            <a:chExt cx="10398396" cy="417195"/>
          </a:xfrm>
        </p:grpSpPr>
        <p:sp>
          <p:nvSpPr>
            <p:cNvPr id="15" name="矩形 14"/>
            <p:cNvSpPr/>
            <p:nvPr/>
          </p:nvSpPr>
          <p:spPr>
            <a:xfrm>
              <a:off x="539" y="0"/>
              <a:ext cx="7658817"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73571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Selecting K-best Features and dropping un-useful columns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411480" cy="368300"/>
          </a:xfrm>
          <a:prstGeom prst="rect">
            <a:avLst/>
          </a:prstGeom>
          <a:noFill/>
        </p:spPr>
        <p:txBody>
          <a:bodyPr wrap="none" rtlCol="0">
            <a:spAutoFit/>
          </a:bodyPr>
          <a:p>
            <a:pPr>
              <a:buFont typeface="Arial" panose="020B0604020202020204" pitchFamily="34" charset="0"/>
            </a:pPr>
            <a:r>
              <a:rPr lang="en-US" dirty="0">
                <a:latin typeface="微软雅黑 Light" panose="020B0502040204020203" pitchFamily="34" charset="-122"/>
                <a:ea typeface="微软雅黑 Light" panose="020B0502040204020203" pitchFamily="34" charset="-122"/>
              </a:rPr>
              <a:t></a:t>
            </a:r>
            <a:endParaRPr lang="en-US" dirty="0">
              <a:latin typeface="微软雅黑 Light" panose="020B0502040204020203" pitchFamily="34" charset="-122"/>
              <a:ea typeface="微软雅黑 Light" panose="020B0502040204020203" pitchFamily="34" charset="-122"/>
            </a:endParaRPr>
          </a:p>
        </p:txBody>
      </p:sp>
      <p:pic>
        <p:nvPicPr>
          <p:cNvPr id="46" name="Picture 46" descr="Screenshot 2022-06-21 at 10.06.30 PM"/>
          <p:cNvPicPr>
            <a:picLocks noChangeAspect="1"/>
          </p:cNvPicPr>
          <p:nvPr/>
        </p:nvPicPr>
        <p:blipFill>
          <a:blip r:embed="rId1"/>
          <a:stretch>
            <a:fillRect/>
          </a:stretch>
        </p:blipFill>
        <p:spPr>
          <a:xfrm>
            <a:off x="288290" y="480695"/>
            <a:ext cx="9991090" cy="55689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25762"/>
            <a:chOff x="278295" y="5552588"/>
            <a:chExt cx="5059448" cy="995228"/>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788177"/>
            </a:xfrm>
            <a:prstGeom prst="rect">
              <a:avLst/>
            </a:prstGeom>
            <a:noFill/>
            <a:ln w="9525">
              <a:noFill/>
            </a:ln>
          </p:spPr>
          <p:txBody>
            <a:bodyPr anchor="t" anchorCtr="0">
              <a:spAutoFit/>
            </a:bodyPr>
            <a:p>
              <a:endParaRPr lang="zh-CN" altLang="zh-CN" sz="1600" dirty="0">
                <a:solidFill>
                  <a:schemeClr val="tx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432"/>
            <a:ext cx="10398284" cy="417195"/>
            <a:chOff x="539" y="-17145"/>
            <a:chExt cx="10398396" cy="417195"/>
          </a:xfrm>
        </p:grpSpPr>
        <p:sp>
          <p:nvSpPr>
            <p:cNvPr id="15" name="矩形 14"/>
            <p:cNvSpPr/>
            <p:nvPr/>
          </p:nvSpPr>
          <p:spPr>
            <a:xfrm>
              <a:off x="539" y="0"/>
              <a:ext cx="7658817"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73571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Importing Model Libraries and Finding Random state</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411480" cy="368300"/>
          </a:xfrm>
          <a:prstGeom prst="rect">
            <a:avLst/>
          </a:prstGeom>
          <a:noFill/>
        </p:spPr>
        <p:txBody>
          <a:bodyPr wrap="none" rtlCol="0">
            <a:spAutoFit/>
          </a:bodyPr>
          <a:p>
            <a:pPr>
              <a:buFont typeface="Arial" panose="020B0604020202020204" pitchFamily="34" charset="0"/>
            </a:pPr>
            <a:r>
              <a:rPr lang="en-US" dirty="0">
                <a:latin typeface="微软雅黑 Light" panose="020B0502040204020203" pitchFamily="34" charset="-122"/>
                <a:ea typeface="微软雅黑 Light" panose="020B0502040204020203" pitchFamily="34" charset="-122"/>
              </a:rPr>
              <a:t></a:t>
            </a:r>
            <a:endParaRPr lang="en-US" dirty="0">
              <a:latin typeface="微软雅黑 Light" panose="020B0502040204020203" pitchFamily="34" charset="-122"/>
              <a:ea typeface="微软雅黑 Light" panose="020B0502040204020203" pitchFamily="34" charset="-122"/>
            </a:endParaRPr>
          </a:p>
        </p:txBody>
      </p:sp>
      <p:pic>
        <p:nvPicPr>
          <p:cNvPr id="47" name="Picture 47" descr="Screenshot 2022-06-21 at 10.10.01 PM"/>
          <p:cNvPicPr>
            <a:picLocks noChangeAspect="1"/>
          </p:cNvPicPr>
          <p:nvPr/>
        </p:nvPicPr>
        <p:blipFill>
          <a:blip r:embed="rId1"/>
          <a:stretch>
            <a:fillRect/>
          </a:stretch>
        </p:blipFill>
        <p:spPr>
          <a:xfrm>
            <a:off x="448945" y="652145"/>
            <a:ext cx="10450830" cy="4199255"/>
          </a:xfrm>
          <a:prstGeom prst="rect">
            <a:avLst/>
          </a:prstGeom>
        </p:spPr>
      </p:pic>
      <p:sp>
        <p:nvSpPr>
          <p:cNvPr id="102" name="Text Box 101"/>
          <p:cNvSpPr txBox="1"/>
          <p:nvPr/>
        </p:nvSpPr>
        <p:spPr>
          <a:xfrm>
            <a:off x="503555" y="5321935"/>
            <a:ext cx="7814945" cy="306705"/>
          </a:xfrm>
          <a:prstGeom prst="rect">
            <a:avLst/>
          </a:prstGeom>
          <a:noFill/>
          <a:ln w="9525">
            <a:noFill/>
          </a:ln>
        </p:spPr>
        <p:txBody>
          <a:bodyPr wrap="square">
            <a:spAutoFit/>
          </a:bodyPr>
          <a:p>
            <a:pPr marL="0" indent="0" algn="l"/>
            <a:r>
              <a:rPr lang="en-US" sz="1400" b="0">
                <a:solidFill>
                  <a:srgbClr val="000000"/>
                </a:solidFill>
                <a:latin typeface="monospace" charset="0"/>
                <a:cs typeface="Times New Roman" panose="02020603050405020304" charset="0"/>
              </a:rPr>
              <a:t>Best Accuracy is: 0.8924397101311748 on random_state: 24</a:t>
            </a: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25762"/>
            <a:chOff x="278295" y="5552588"/>
            <a:chExt cx="5059448" cy="995228"/>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788177"/>
            </a:xfrm>
            <a:prstGeom prst="rect">
              <a:avLst/>
            </a:prstGeom>
            <a:noFill/>
            <a:ln w="9525">
              <a:noFill/>
            </a:ln>
          </p:spPr>
          <p:txBody>
            <a:bodyPr anchor="t" anchorCtr="0">
              <a:spAutoFit/>
            </a:bodyPr>
            <a:p>
              <a:endParaRPr lang="zh-CN" altLang="zh-CN" sz="1600" dirty="0">
                <a:solidFill>
                  <a:schemeClr val="tx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432"/>
            <a:ext cx="10398284" cy="417195"/>
            <a:chOff x="539" y="-17145"/>
            <a:chExt cx="10398396" cy="417195"/>
          </a:xfrm>
        </p:grpSpPr>
        <p:sp>
          <p:nvSpPr>
            <p:cNvPr id="15" name="矩形 14"/>
            <p:cNvSpPr/>
            <p:nvPr/>
          </p:nvSpPr>
          <p:spPr>
            <a:xfrm>
              <a:off x="539" y="0"/>
              <a:ext cx="7658817"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73571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Training Data with Different Model Libraries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411480" cy="368300"/>
          </a:xfrm>
          <a:prstGeom prst="rect">
            <a:avLst/>
          </a:prstGeom>
          <a:noFill/>
        </p:spPr>
        <p:txBody>
          <a:bodyPr wrap="none" rtlCol="0">
            <a:spAutoFit/>
          </a:bodyPr>
          <a:p>
            <a:pPr>
              <a:buFont typeface="Arial" panose="020B0604020202020204" pitchFamily="34" charset="0"/>
            </a:pPr>
            <a:r>
              <a:rPr lang="en-US" dirty="0">
                <a:latin typeface="微软雅黑 Light" panose="020B0502040204020203" pitchFamily="34" charset="-122"/>
                <a:ea typeface="微软雅黑 Light" panose="020B0502040204020203" pitchFamily="34" charset="-122"/>
              </a:rPr>
              <a:t></a:t>
            </a:r>
            <a:endParaRPr lang="en-US" dirty="0">
              <a:latin typeface="微软雅黑 Light" panose="020B0502040204020203" pitchFamily="34" charset="-122"/>
              <a:ea typeface="微软雅黑 Light" panose="020B0502040204020203" pitchFamily="34" charset="-122"/>
            </a:endParaRPr>
          </a:p>
        </p:txBody>
      </p:sp>
      <p:pic>
        <p:nvPicPr>
          <p:cNvPr id="48" name="Picture 48" descr="Screenshot 2022-06-21 at 10.11.55 PM"/>
          <p:cNvPicPr>
            <a:picLocks noChangeAspect="1"/>
          </p:cNvPicPr>
          <p:nvPr/>
        </p:nvPicPr>
        <p:blipFill>
          <a:blip r:embed="rId1"/>
          <a:stretch>
            <a:fillRect/>
          </a:stretch>
        </p:blipFill>
        <p:spPr>
          <a:xfrm>
            <a:off x="449580" y="643890"/>
            <a:ext cx="10177780" cy="48533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25762"/>
            <a:chOff x="278295" y="5552588"/>
            <a:chExt cx="5059448" cy="995228"/>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788177"/>
            </a:xfrm>
            <a:prstGeom prst="rect">
              <a:avLst/>
            </a:prstGeom>
            <a:noFill/>
            <a:ln w="9525">
              <a:noFill/>
            </a:ln>
          </p:spPr>
          <p:txBody>
            <a:bodyPr anchor="t" anchorCtr="0">
              <a:spAutoFit/>
            </a:bodyPr>
            <a:p>
              <a:endParaRPr lang="zh-CN" altLang="zh-CN" sz="1600" dirty="0">
                <a:solidFill>
                  <a:schemeClr val="tx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115"/>
            <a:ext cx="8551545" cy="417195"/>
            <a:chOff x="539" y="-17145"/>
            <a:chExt cx="10398396" cy="417195"/>
          </a:xfrm>
        </p:grpSpPr>
        <p:sp>
          <p:nvSpPr>
            <p:cNvPr id="15" name="矩形 14"/>
            <p:cNvSpPr/>
            <p:nvPr/>
          </p:nvSpPr>
          <p:spPr>
            <a:xfrm>
              <a:off x="539" y="0"/>
              <a:ext cx="7658817"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73571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Results for Model Training</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411480" cy="368300"/>
          </a:xfrm>
          <a:prstGeom prst="rect">
            <a:avLst/>
          </a:prstGeom>
          <a:noFill/>
        </p:spPr>
        <p:txBody>
          <a:bodyPr wrap="none" rtlCol="0">
            <a:spAutoFit/>
          </a:bodyPr>
          <a:p>
            <a:pPr>
              <a:buFont typeface="Arial" panose="020B0604020202020204" pitchFamily="34" charset="0"/>
            </a:pPr>
            <a:r>
              <a:rPr lang="en-US" dirty="0">
                <a:latin typeface="微软雅黑 Light" panose="020B0502040204020203" pitchFamily="34" charset="-122"/>
                <a:ea typeface="微软雅黑 Light" panose="020B0502040204020203" pitchFamily="34" charset="-122"/>
              </a:rPr>
              <a:t></a:t>
            </a:r>
            <a:endParaRPr lang="en-US" dirty="0">
              <a:latin typeface="微软雅黑 Light" panose="020B0502040204020203" pitchFamily="34" charset="-122"/>
              <a:ea typeface="微软雅黑 Light" panose="020B0502040204020203" pitchFamily="34" charset="-122"/>
            </a:endParaRPr>
          </a:p>
        </p:txBody>
      </p:sp>
      <p:sp>
        <p:nvSpPr>
          <p:cNvPr id="3" name="Text Box 2"/>
          <p:cNvSpPr txBox="1"/>
          <p:nvPr/>
        </p:nvSpPr>
        <p:spPr>
          <a:xfrm>
            <a:off x="1137285" y="382905"/>
            <a:ext cx="7498715" cy="5939155"/>
          </a:xfrm>
          <a:prstGeom prst="rect">
            <a:avLst/>
          </a:prstGeom>
          <a:noFill/>
          <a:ln w="9525">
            <a:noFill/>
          </a:ln>
        </p:spPr>
        <p:txBody>
          <a:bodyPr wrap="square">
            <a:spAutoFit/>
          </a:bodyPr>
          <a:p>
            <a:pPr marL="0" indent="0" algn="l"/>
            <a:r>
              <a:rPr lang="en-US" sz="1000" b="0">
                <a:solidFill>
                  <a:srgbClr val="000000"/>
                </a:solidFill>
                <a:latin typeface="Times New Roman Regular" panose="02020603050405020304" charset="0"/>
                <a:cs typeface="monospace" charset="0"/>
              </a:rPr>
              <a:t>R2 score of the model :  RandomForestRegressor() = 87.1 %mean squared error for model :  RandomForestRegressor() = 0.12404986872351596cross val score for model :  RandomForestRegressor() = 0.8543177964627404_______________________________________________R2 score of the model :  DecisionTreeRegressor() = 71.2 %mean squared error for model :  DecisionTreeRegressor() = 0.27647808913929195cross val score for model :  DecisionTreeRegressor() = 0.7029503817522236_______________________________________________R2 score of the model :  XGBRegressor(base_score=0.5, booster='gbtree', callbacks=None,             colsample_bylevel=1, colsample_bynode=1, colsample_bytree=1,             early_stopping_rounds=None, enable_categorical=False,             eval_metric=None, gamma=0, gpu_id=-1, grow_policy='depthwise',             importance_type=None, interaction_constraints='',             learning_rate=0.300000012, max_bin=256, max_cat_to_onehot=4,             max_delta_step=0, max_depth=6, max_leaves=0, min_child_weight=1,             missing=nan, monotone_constraints='()', n_estimators=100, n_jobs=0,             num_parallel_tree=1, predictor='auto', random_state=0, reg_alpha=0,             reg_lambda=1, ...) = 87.5 %mean squared error for model :  XGBRegressor(base_score=0.5, booster='gbtree', callbacks=None,             colsample_bylevel=1, colsample_bynode=1, colsample_bytree=1,             early_stopping_rounds=None, enable_categorical=False,             eval_metric=None, gamma=0, gpu_id=-1, grow_policy='depthwise',             importance_type=None, interaction_constraints='',             learning_rate=0.300000012, max_bin=256, max_cat_to_onehot=4,             max_delta_step=0, max_depth=6, max_leaves=0, min_child_weight=1,             missing=nan, monotone_constraints='()', n_estimators=100, n_jobs=0,             num_parallel_tree=1, predictor='auto', random_state=0, reg_alpha=0,             reg_lambda=1, ...) = 0.12040357496536425cross val score for model :  XGBRegressor(base_score=0.5, booster='gbtree', callbacks=None,             colsample_bylevel=1, colsample_bynode=1, colsample_bytree=1,             early_stopping_rounds=None, enable_categorical=False,             eval_metric=None, gamma=0, gpu_id=-1, grow_policy='depthwise',             importance_type=None, interaction_constraints='',             learning_rate=0.300000012, max_bin=256, max_cat_to_onehot=4,             max_delta_step=0, max_depth=6, max_leaves=0, min_child_weight=1,             missing=nan, monotone_constraints='()', n_estimators=100, n_jobs=0,             num_parallel_tree=1, predictor='auto', random_state=0, reg_alpha=0,             reg_lambda=1, ...) = 0.8526377678389339</a:t>
            </a: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25762"/>
            <a:chOff x="278295" y="5552588"/>
            <a:chExt cx="5059448" cy="995228"/>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788177"/>
            </a:xfrm>
            <a:prstGeom prst="rect">
              <a:avLst/>
            </a:prstGeom>
            <a:noFill/>
            <a:ln w="9525">
              <a:noFill/>
            </a:ln>
          </p:spPr>
          <p:txBody>
            <a:bodyPr anchor="t" anchorCtr="0">
              <a:spAutoFit/>
            </a:bodyPr>
            <a:p>
              <a:endParaRPr lang="zh-CN" altLang="zh-CN" sz="1600" dirty="0">
                <a:solidFill>
                  <a:schemeClr val="tx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115"/>
            <a:ext cx="8551545" cy="417195"/>
            <a:chOff x="539" y="-17145"/>
            <a:chExt cx="10398396" cy="417195"/>
          </a:xfrm>
        </p:grpSpPr>
        <p:sp>
          <p:nvSpPr>
            <p:cNvPr id="15" name="矩形 14"/>
            <p:cNvSpPr/>
            <p:nvPr/>
          </p:nvSpPr>
          <p:spPr>
            <a:xfrm>
              <a:off x="539" y="0"/>
              <a:ext cx="7658817"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73571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Results for Model Training</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411480" cy="368300"/>
          </a:xfrm>
          <a:prstGeom prst="rect">
            <a:avLst/>
          </a:prstGeom>
          <a:noFill/>
        </p:spPr>
        <p:txBody>
          <a:bodyPr wrap="none" rtlCol="0">
            <a:spAutoFit/>
          </a:bodyPr>
          <a:p>
            <a:pPr>
              <a:buFont typeface="Arial" panose="020B0604020202020204" pitchFamily="34" charset="0"/>
            </a:pPr>
            <a:r>
              <a:rPr lang="en-US" dirty="0">
                <a:latin typeface="微软雅黑 Light" panose="020B0502040204020203" pitchFamily="34" charset="-122"/>
                <a:ea typeface="微软雅黑 Light" panose="020B0502040204020203" pitchFamily="34" charset="-122"/>
              </a:rPr>
              <a:t></a:t>
            </a:r>
            <a:endParaRPr lang="en-US" dirty="0">
              <a:latin typeface="微软雅黑 Light" panose="020B0502040204020203" pitchFamily="34" charset="-122"/>
              <a:ea typeface="微软雅黑 Light" panose="020B0502040204020203" pitchFamily="34" charset="-122"/>
            </a:endParaRPr>
          </a:p>
        </p:txBody>
      </p:sp>
      <p:sp>
        <p:nvSpPr>
          <p:cNvPr id="3" name="Text Box 2"/>
          <p:cNvSpPr txBox="1"/>
          <p:nvPr/>
        </p:nvSpPr>
        <p:spPr>
          <a:xfrm>
            <a:off x="553085" y="864870"/>
            <a:ext cx="7498715" cy="3599815"/>
          </a:xfrm>
          <a:prstGeom prst="rect">
            <a:avLst/>
          </a:prstGeom>
          <a:noFill/>
          <a:ln w="9525">
            <a:noFill/>
          </a:ln>
        </p:spPr>
        <p:txBody>
          <a:bodyPr wrap="square">
            <a:spAutoFit/>
          </a:bodyPr>
          <a:p>
            <a:r>
              <a:rPr lang="en-US" sz="1400"/>
              <a:t>R2 score of the model :  Ridge() = 82.3 %</a:t>
            </a:r>
            <a:endParaRPr lang="en-US" sz="1400"/>
          </a:p>
          <a:p>
            <a:r>
              <a:rPr lang="en-US" sz="1400"/>
              <a:t>mean squared error for model :  Ridge() = 0.16960554508358183</a:t>
            </a:r>
            <a:endParaRPr lang="en-US" sz="1400"/>
          </a:p>
          <a:p>
            <a:r>
              <a:rPr lang="en-US" sz="1400"/>
              <a:t>cross val score for model :  Ridge() = 0.8549982920253969</a:t>
            </a:r>
            <a:endParaRPr lang="en-US" sz="1400"/>
          </a:p>
          <a:p>
            <a:r>
              <a:rPr lang="en-US" sz="1400"/>
              <a:t>_______________________________________________</a:t>
            </a:r>
            <a:endParaRPr lang="en-US" sz="1400"/>
          </a:p>
          <a:p>
            <a:r>
              <a:rPr lang="en-US" sz="1400"/>
              <a:t>R2 score of the model :  SVR() = 82.1 %</a:t>
            </a:r>
            <a:endParaRPr lang="en-US" sz="1400"/>
          </a:p>
          <a:p>
            <a:r>
              <a:rPr lang="en-US" sz="1400"/>
              <a:t>mean squared error for model :  SVR() = 0.17225632516358153</a:t>
            </a:r>
            <a:endParaRPr lang="en-US" sz="1400"/>
          </a:p>
          <a:p>
            <a:r>
              <a:rPr lang="en-US" sz="1400"/>
              <a:t>cross val score for model :  SVR() = 0.8024883218752944</a:t>
            </a:r>
            <a:endParaRPr lang="en-US" sz="1400"/>
          </a:p>
          <a:p>
            <a:r>
              <a:rPr lang="en-US" sz="1400"/>
              <a:t>_______________________________________________</a:t>
            </a:r>
            <a:endParaRPr lang="en-US" sz="1400"/>
          </a:p>
          <a:p>
            <a:r>
              <a:rPr lang="en-US" sz="1400"/>
              <a:t>R2 score of the model :  AdaBoostRegressor() = 80.4 %</a:t>
            </a:r>
            <a:endParaRPr lang="en-US" sz="1400"/>
          </a:p>
          <a:p>
            <a:r>
              <a:rPr lang="en-US" sz="1400"/>
              <a:t>mean squared error for model :  AdaBoostRegressor() = 0.1881442455910854</a:t>
            </a:r>
            <a:endParaRPr lang="en-US" sz="1400"/>
          </a:p>
          <a:p>
            <a:r>
              <a:rPr lang="en-US" sz="1400"/>
              <a:t>cross val score for model :  AdaBoostRegressor() = 0.7988978681272337</a:t>
            </a:r>
            <a:endParaRPr lang="en-US" sz="1400"/>
          </a:p>
          <a:p>
            <a:r>
              <a:rPr lang="en-US" sz="1400"/>
              <a:t>_______________________________________________</a:t>
            </a:r>
            <a:endParaRPr lang="en-US" sz="1400"/>
          </a:p>
          <a:p>
            <a:r>
              <a:rPr lang="en-US" sz="1400"/>
              <a:t>R2 score of the model :  KNeighborsRegressor() = 78.3 %</a:t>
            </a:r>
            <a:endParaRPr lang="en-US" sz="1400"/>
          </a:p>
          <a:p>
            <a:r>
              <a:rPr lang="en-US" sz="1400"/>
              <a:t>mean squared error for model :  KNeighborsRegressor() = 0.20842969143319431</a:t>
            </a:r>
            <a:endParaRPr lang="en-US" sz="1400"/>
          </a:p>
          <a:p>
            <a:r>
              <a:rPr lang="en-US" sz="1400"/>
              <a:t>cross val score for model :  KNeighborsRegressor() = 0.7651416544528145</a:t>
            </a:r>
            <a:endParaRPr lang="en-US" sz="1400"/>
          </a:p>
          <a:p>
            <a:r>
              <a:rPr lang="en-US" sz="1400"/>
              <a:t>__________________________________</a:t>
            </a:r>
            <a:r>
              <a:rPr lang="en-US"/>
              <a:t>_____________</a:t>
            </a:r>
            <a:endParaRPr lang="en-US"/>
          </a:p>
        </p:txBody>
      </p:sp>
      <p:sp>
        <p:nvSpPr>
          <p:cNvPr id="102" name="Text Box 101"/>
          <p:cNvSpPr txBox="1"/>
          <p:nvPr/>
        </p:nvSpPr>
        <p:spPr>
          <a:xfrm>
            <a:off x="503555" y="5003165"/>
            <a:ext cx="8340725" cy="306705"/>
          </a:xfrm>
          <a:prstGeom prst="rect">
            <a:avLst/>
          </a:prstGeom>
          <a:noFill/>
          <a:ln w="9525">
            <a:noFill/>
          </a:ln>
        </p:spPr>
        <p:txBody>
          <a:bodyPr wrap="square">
            <a:spAutoFit/>
          </a:bodyPr>
          <a:p>
            <a:pPr marL="0" indent="0"/>
            <a:r>
              <a:rPr lang="en-US" sz="1400" b="1" u="sng">
                <a:uFill>
                  <a:solidFill>
                    <a:srgbClr val="000000"/>
                  </a:solidFill>
                </a:uFill>
                <a:latin typeface="Calibri" panose="020F0502020204030204" pitchFamily="34" charset="0"/>
                <a:cs typeface="Times New Roman" panose="02020603050405020304" charset="0"/>
              </a:rPr>
              <a:t>Random Forest Regression is giving good accuracy results comparing with other models</a:t>
            </a: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25762"/>
            <a:chOff x="278295" y="5552588"/>
            <a:chExt cx="5059448" cy="995228"/>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788177"/>
            </a:xfrm>
            <a:prstGeom prst="rect">
              <a:avLst/>
            </a:prstGeom>
            <a:noFill/>
            <a:ln w="9525">
              <a:noFill/>
            </a:ln>
          </p:spPr>
          <p:txBody>
            <a:bodyPr anchor="t" anchorCtr="0">
              <a:spAutoFit/>
            </a:bodyPr>
            <a:p>
              <a:endParaRPr lang="zh-CN" altLang="zh-CN" sz="1600" dirty="0">
                <a:solidFill>
                  <a:schemeClr val="tx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115"/>
            <a:ext cx="9486265" cy="417195"/>
            <a:chOff x="539" y="-17145"/>
            <a:chExt cx="10398396" cy="417195"/>
          </a:xfrm>
        </p:grpSpPr>
        <p:sp>
          <p:nvSpPr>
            <p:cNvPr id="15" name="矩形 14"/>
            <p:cNvSpPr/>
            <p:nvPr/>
          </p:nvSpPr>
          <p:spPr>
            <a:xfrm>
              <a:off x="539" y="0"/>
              <a:ext cx="7658817"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15" y="24130"/>
              <a:ext cx="7357189"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Hyper parameter tuning for Random forest regressor</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411480" cy="368300"/>
          </a:xfrm>
          <a:prstGeom prst="rect">
            <a:avLst/>
          </a:prstGeom>
          <a:noFill/>
        </p:spPr>
        <p:txBody>
          <a:bodyPr wrap="none" rtlCol="0">
            <a:spAutoFit/>
          </a:bodyPr>
          <a:p>
            <a:pPr>
              <a:buFont typeface="Arial" panose="020B0604020202020204" pitchFamily="34" charset="0"/>
            </a:pPr>
            <a:r>
              <a:rPr lang="en-US" dirty="0">
                <a:latin typeface="微软雅黑 Light" panose="020B0502040204020203" pitchFamily="34" charset="-122"/>
                <a:ea typeface="微软雅黑 Light" panose="020B0502040204020203" pitchFamily="34" charset="-122"/>
              </a:rPr>
              <a:t></a:t>
            </a:r>
            <a:endParaRPr lang="en-US" dirty="0">
              <a:latin typeface="微软雅黑 Light" panose="020B0502040204020203" pitchFamily="34" charset="-122"/>
              <a:ea typeface="微软雅黑 Light" panose="020B0502040204020203" pitchFamily="34" charset="-122"/>
            </a:endParaRPr>
          </a:p>
        </p:txBody>
      </p:sp>
      <p:pic>
        <p:nvPicPr>
          <p:cNvPr id="49" name="Picture 49" descr="Screenshot 2022-06-21 at 10.15.53 PM"/>
          <p:cNvPicPr>
            <a:picLocks noChangeAspect="1"/>
          </p:cNvPicPr>
          <p:nvPr/>
        </p:nvPicPr>
        <p:blipFill>
          <a:blip r:embed="rId1"/>
          <a:stretch>
            <a:fillRect/>
          </a:stretch>
        </p:blipFill>
        <p:spPr>
          <a:xfrm>
            <a:off x="449580" y="570865"/>
            <a:ext cx="7233285" cy="3798570"/>
          </a:xfrm>
          <a:prstGeom prst="rect">
            <a:avLst/>
          </a:prstGeom>
        </p:spPr>
      </p:pic>
      <p:sp>
        <p:nvSpPr>
          <p:cNvPr id="4" name="Text Box 3"/>
          <p:cNvSpPr txBox="1"/>
          <p:nvPr/>
        </p:nvSpPr>
        <p:spPr>
          <a:xfrm>
            <a:off x="503555" y="4718685"/>
            <a:ext cx="6821170" cy="1814830"/>
          </a:xfrm>
          <a:prstGeom prst="rect">
            <a:avLst/>
          </a:prstGeom>
          <a:noFill/>
          <a:ln w="9525">
            <a:noFill/>
          </a:ln>
        </p:spPr>
        <p:txBody>
          <a:bodyPr wrap="square">
            <a:spAutoFit/>
          </a:bodyPr>
          <a:p>
            <a:pPr marL="0" indent="0" algn="l"/>
            <a:r>
              <a:rPr lang="en-US" sz="1400" b="0">
                <a:solidFill>
                  <a:srgbClr val="000000"/>
                </a:solidFill>
                <a:latin typeface="Times New Roman Regular" panose="02020603050405020304" charset="0"/>
                <a:cs typeface="monospace" charset="0"/>
              </a:rPr>
              <a:t>The best parameters are {	'criterion': 'mse', 	'max_depth': 40, 	'max_features': 'sqrt', 	'min_samples_leaf': 1, 	'min_samples_split': 5, 	'n_estimators': 60}</a:t>
            </a:r>
            <a:r>
              <a:rPr lang="en-US" sz="1400" b="1">
                <a:solidFill>
                  <a:srgbClr val="000000"/>
                </a:solidFill>
                <a:latin typeface="Times New Roman Regular" panose="02020603050405020304" charset="0"/>
                <a:cs typeface="monospace" charset="0"/>
              </a:rPr>
              <a:t>The best Score is 0.8525915175039765</a:t>
            </a: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25762"/>
            <a:chOff x="278295" y="5552588"/>
            <a:chExt cx="5059448" cy="995228"/>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788177"/>
            </a:xfrm>
            <a:prstGeom prst="rect">
              <a:avLst/>
            </a:prstGeom>
            <a:noFill/>
            <a:ln w="9525">
              <a:noFill/>
            </a:ln>
          </p:spPr>
          <p:txBody>
            <a:bodyPr anchor="t" anchorCtr="0">
              <a:spAutoFit/>
            </a:bodyPr>
            <a:p>
              <a:endParaRPr lang="zh-CN" altLang="zh-CN" sz="1600" dirty="0">
                <a:solidFill>
                  <a:schemeClr val="tx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115"/>
            <a:ext cx="9486265" cy="417195"/>
            <a:chOff x="539" y="-17145"/>
            <a:chExt cx="10398396" cy="417195"/>
          </a:xfrm>
        </p:grpSpPr>
        <p:sp>
          <p:nvSpPr>
            <p:cNvPr id="15" name="矩形 14"/>
            <p:cNvSpPr/>
            <p:nvPr/>
          </p:nvSpPr>
          <p:spPr>
            <a:xfrm>
              <a:off x="539" y="0"/>
              <a:ext cx="7658817"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02" y="24130"/>
              <a:ext cx="8189807"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Training the model with best params,saving and Loading models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411480" cy="368300"/>
          </a:xfrm>
          <a:prstGeom prst="rect">
            <a:avLst/>
          </a:prstGeom>
          <a:noFill/>
        </p:spPr>
        <p:txBody>
          <a:bodyPr wrap="none" rtlCol="0">
            <a:spAutoFit/>
          </a:bodyPr>
          <a:p>
            <a:pPr>
              <a:buFont typeface="Arial" panose="020B0604020202020204" pitchFamily="34" charset="0"/>
            </a:pPr>
            <a:r>
              <a:rPr lang="en-US" dirty="0">
                <a:latin typeface="微软雅黑 Light" panose="020B0502040204020203" pitchFamily="34" charset="-122"/>
                <a:ea typeface="微软雅黑 Light" panose="020B0502040204020203" pitchFamily="34" charset="-122"/>
              </a:rPr>
              <a:t></a:t>
            </a:r>
            <a:endParaRPr lang="en-US" dirty="0">
              <a:latin typeface="微软雅黑 Light" panose="020B0502040204020203" pitchFamily="34" charset="-122"/>
              <a:ea typeface="微软雅黑 Light" panose="020B0502040204020203" pitchFamily="34" charset="-122"/>
            </a:endParaRPr>
          </a:p>
        </p:txBody>
      </p:sp>
      <p:pic>
        <p:nvPicPr>
          <p:cNvPr id="3" name="Picture 2" descr="Screenshot 2022-06-22 at 10.53.02 PM"/>
          <p:cNvPicPr>
            <a:picLocks noChangeAspect="1"/>
          </p:cNvPicPr>
          <p:nvPr/>
        </p:nvPicPr>
        <p:blipFill>
          <a:blip r:embed="rId1"/>
          <a:stretch>
            <a:fillRect/>
          </a:stretch>
        </p:blipFill>
        <p:spPr>
          <a:xfrm>
            <a:off x="218440" y="735965"/>
            <a:ext cx="11054080" cy="400113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3" name="组合 1"/>
          <p:cNvGrpSpPr/>
          <p:nvPr/>
        </p:nvGrpSpPr>
        <p:grpSpPr>
          <a:xfrm>
            <a:off x="0" y="843942"/>
            <a:ext cx="12192000" cy="1600200"/>
            <a:chOff x="0" y="2114550"/>
            <a:chExt cx="12191999" cy="1600859"/>
          </a:xfrm>
        </p:grpSpPr>
        <p:sp>
          <p:nvSpPr>
            <p:cNvPr id="14" name="矩形 13"/>
            <p:cNvSpPr/>
            <p:nvPr/>
          </p:nvSpPr>
          <p:spPr>
            <a:xfrm>
              <a:off x="0" y="2114550"/>
              <a:ext cx="1891665"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5778500" y="2114550"/>
              <a:ext cx="6413499"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6" name="文本框 15"/>
            <p:cNvSpPr txBox="1"/>
            <p:nvPr/>
          </p:nvSpPr>
          <p:spPr>
            <a:xfrm>
              <a:off x="928392" y="2145090"/>
              <a:ext cx="309880" cy="1569096"/>
            </a:xfrm>
            <a:prstGeom prst="rect">
              <a:avLst/>
            </a:prstGeom>
            <a:noFill/>
            <a:ln w="9525">
              <a:noFill/>
            </a:ln>
          </p:spPr>
          <p:txBody>
            <a:bodyPr wrap="none" anchor="t" anchorCtr="0">
              <a:spAutoFit/>
            </a:bodyPr>
            <a:p>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8197" name="文本框 16"/>
            <p:cNvSpPr txBox="1"/>
            <p:nvPr/>
          </p:nvSpPr>
          <p:spPr>
            <a:xfrm>
              <a:off x="1931670" y="2815879"/>
              <a:ext cx="3806190" cy="830287"/>
            </a:xfrm>
            <a:prstGeom prst="rect">
              <a:avLst/>
            </a:prstGeom>
            <a:noFill/>
            <a:ln w="9525">
              <a:noFill/>
            </a:ln>
          </p:spPr>
          <p:txBody>
            <a:bodyPr wrap="square" anchor="t" anchorCtr="0">
              <a:spAutoFit/>
            </a:bodyPr>
            <a:p>
              <a:pPr algn="dist"/>
              <a:r>
                <a:rPr lang="en-US" altLang="zh-CN" sz="2400" dirty="0">
                  <a:solidFill>
                    <a:srgbClr val="595959"/>
                  </a:solidFill>
                  <a:latin typeface="Arial Unicode MS" panose="020B0604020202020204" charset="-122"/>
                  <a:ea typeface="Arial Unicode MS" panose="020B0604020202020204" charset="-122"/>
                </a:rPr>
                <a:t>Conceptual  Background</a:t>
              </a:r>
              <a:endParaRPr lang="en-US" altLang="zh-CN" sz="2400" dirty="0">
                <a:solidFill>
                  <a:srgbClr val="595959"/>
                </a:solidFill>
                <a:latin typeface="Arial Unicode MS" panose="020B0604020202020204" charset="-122"/>
                <a:ea typeface="Arial Unicode MS" panose="020B0604020202020204" charset="-122"/>
              </a:endParaRPr>
            </a:p>
            <a:p>
              <a:pPr algn="dist"/>
              <a:r>
                <a:rPr lang="en-US" altLang="zh-CN" sz="2400" dirty="0">
                  <a:solidFill>
                    <a:srgbClr val="595959"/>
                  </a:solidFill>
                  <a:latin typeface="Arial Unicode MS" panose="020B0604020202020204" charset="-122"/>
                  <a:ea typeface="Arial Unicode MS" panose="020B0604020202020204" charset="-122"/>
                </a:rPr>
                <a:t>of  the Domain problem</a:t>
              </a:r>
              <a:endParaRPr lang="en-US" altLang="zh-CN" sz="2400" dirty="0">
                <a:solidFill>
                  <a:srgbClr val="595959"/>
                </a:solidFill>
                <a:latin typeface="Arial Unicode MS" panose="020B0604020202020204" charset="-122"/>
                <a:ea typeface="Arial Unicode MS" panose="020B0604020202020204" charset="-122"/>
              </a:endParaRPr>
            </a:p>
          </p:txBody>
        </p:sp>
        <p:sp>
          <p:nvSpPr>
            <p:cNvPr id="8198" name="文本框 17"/>
            <p:cNvSpPr txBox="1"/>
            <p:nvPr/>
          </p:nvSpPr>
          <p:spPr>
            <a:xfrm>
              <a:off x="2419350" y="3181350"/>
              <a:ext cx="309880" cy="521970"/>
            </a:xfrm>
            <a:prstGeom prst="rect">
              <a:avLst/>
            </a:prstGeom>
            <a:noFill/>
            <a:ln w="9525">
              <a:noFill/>
            </a:ln>
          </p:spPr>
          <p:txBody>
            <a:bodyPr wrap="none" anchor="t" anchorCtr="0">
              <a:spAutoFit/>
            </a:bodyPr>
            <a:p>
              <a:endParaRPr lang="zh-CN" altLang="en-US" sz="2800" b="1" dirty="0">
                <a:solidFill>
                  <a:srgbClr val="595959"/>
                </a:solidFill>
                <a:latin typeface="微软雅黑 Light" panose="020B0502040204020203" pitchFamily="34" charset="-122"/>
                <a:ea typeface="微软雅黑 Light" panose="020B0502040204020203" pitchFamily="34" charset="-122"/>
              </a:endParaRPr>
            </a:p>
          </p:txBody>
        </p:sp>
        <p:sp>
          <p:nvSpPr>
            <p:cNvPr id="8199" name="文本框 18"/>
            <p:cNvSpPr txBox="1"/>
            <p:nvPr/>
          </p:nvSpPr>
          <p:spPr>
            <a:xfrm>
              <a:off x="1988820" y="2526200"/>
              <a:ext cx="3749675" cy="398944"/>
            </a:xfrm>
            <a:prstGeom prst="rect">
              <a:avLst/>
            </a:prstGeom>
            <a:noFill/>
            <a:ln w="9525">
              <a:noFill/>
            </a:ln>
          </p:spPr>
          <p:txBody>
            <a:bodyPr wrap="square" anchor="t" anchorCtr="0">
              <a:spAutoFit/>
            </a:bodyPr>
            <a:p>
              <a:pPr algn="l"/>
              <a:endParaRPr lang="zh-CN" altLang="en-US" sz="2000" dirty="0">
                <a:solidFill>
                  <a:srgbClr val="595959"/>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2419350" y="3346450"/>
            <a:ext cx="9312910" cy="2061210"/>
          </a:xfrm>
          <a:prstGeom prst="rect">
            <a:avLst/>
          </a:prstGeom>
          <a:noFill/>
        </p:spPr>
        <p:txBody>
          <a:bodyPr wrap="square" rtlCol="0">
            <a:spAutoFit/>
          </a:bodyPr>
          <a:p>
            <a:pPr marL="285750" indent="-285750">
              <a:buFont typeface="Arial" panose="020B0604020202020204" pitchFamily="34" charset="0"/>
              <a:buChar char="•"/>
            </a:pPr>
            <a:r>
              <a:rPr lang="en-US" sz="1600" dirty="0">
                <a:latin typeface="+mn-ea"/>
                <a:ea typeface="微软雅黑 Light" panose="020B0502040204020203" pitchFamily="34" charset="-122"/>
                <a:cs typeface="+mn-ea"/>
              </a:rPr>
              <a:t>Predictive modelling, Market mix modelling, recommendation systems are some of the machine learning techniques used for achieving the business goals for housing companies. </a:t>
            </a:r>
            <a:endParaRPr lang="en-US" sz="1600" dirty="0">
              <a:latin typeface="+mn-ea"/>
              <a:ea typeface="微软雅黑 Light" panose="020B0502040204020203" pitchFamily="34" charset="-122"/>
              <a:cs typeface="+mn-ea"/>
            </a:endParaRPr>
          </a:p>
          <a:p>
            <a:pPr marL="285750" indent="-285750">
              <a:buFont typeface="Arial" panose="020B0604020202020204" pitchFamily="34" charset="0"/>
              <a:buChar char="•"/>
            </a:pPr>
            <a:endParaRPr lang="en-US" sz="1600" dirty="0">
              <a:latin typeface="+mn-ea"/>
              <a:ea typeface="微软雅黑 Light" panose="020B0502040204020203" pitchFamily="34" charset="-122"/>
              <a:cs typeface="+mn-ea"/>
            </a:endParaRPr>
          </a:p>
          <a:p>
            <a:pPr marL="285750" indent="-285750">
              <a:buFont typeface="Arial" panose="020B0604020202020204" pitchFamily="34" charset="0"/>
              <a:buChar char="•"/>
            </a:pPr>
            <a:r>
              <a:rPr lang="en-US" sz="1600" dirty="0">
                <a:latin typeface="+mn-ea"/>
                <a:ea typeface="微软雅黑 Light" panose="020B0502040204020203" pitchFamily="34" charset="-122"/>
                <a:cs typeface="+mn-ea"/>
              </a:rPr>
              <a:t>Hedonic Characteristics of Housing Price: A Hedonic approach is preferred for predicting the sale prices in the housing market because the market displays resilience, flexibility and spatial fixity. </a:t>
            </a:r>
            <a:endParaRPr lang="en-US" sz="1600" dirty="0">
              <a:latin typeface="+mn-ea"/>
              <a:ea typeface="微软雅黑 Light" panose="020B0502040204020203" pitchFamily="34" charset="-122"/>
              <a:cs typeface="+mn-ea"/>
            </a:endParaRPr>
          </a:p>
          <a:p>
            <a:pPr marL="285750" indent="-285750">
              <a:buFont typeface="Arial" panose="020B0604020202020204" pitchFamily="34" charset="0"/>
              <a:buChar char="•"/>
            </a:pPr>
            <a:endParaRPr lang="en-US" sz="1600" dirty="0">
              <a:latin typeface="+mn-ea"/>
              <a:ea typeface="微软雅黑 Light" panose="020B0502040204020203" pitchFamily="34" charset="-122"/>
              <a:cs typeface="+mn-ea"/>
            </a:endParaRPr>
          </a:p>
          <a:p>
            <a:pPr marL="285750" indent="-285750">
              <a:buFont typeface="Arial" panose="020B0604020202020204" pitchFamily="34" charset="0"/>
              <a:buChar char="•"/>
            </a:pPr>
            <a:r>
              <a:rPr lang="en-US" sz="1600" dirty="0">
                <a:latin typeface="+mn-ea"/>
                <a:ea typeface="微软雅黑 Light" panose="020B0502040204020203" pitchFamily="34" charset="-122"/>
                <a:cs typeface="+mn-ea"/>
              </a:rPr>
              <a:t>Housing Attributes: Studying the structural, locational, and economic attributes of housing properties is crucial in understanding their mutually inclusive relationships with their pricing</a:t>
            </a:r>
            <a:endParaRPr lang="en-US" sz="1600" dirty="0">
              <a:latin typeface="+mn-ea"/>
              <a:ea typeface="微软雅黑 Light" panose="020B0502040204020203" pitchFamily="34" charset="-122"/>
              <a:cs typeface="+mn-ea"/>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25762"/>
            <a:chOff x="278295" y="5552588"/>
            <a:chExt cx="5059448" cy="995228"/>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788177"/>
            </a:xfrm>
            <a:prstGeom prst="rect">
              <a:avLst/>
            </a:prstGeom>
            <a:noFill/>
            <a:ln w="9525">
              <a:noFill/>
            </a:ln>
          </p:spPr>
          <p:txBody>
            <a:bodyPr anchor="t" anchorCtr="0">
              <a:spAutoFit/>
            </a:bodyPr>
            <a:p>
              <a:endParaRPr lang="zh-CN" altLang="zh-CN" sz="1600" dirty="0">
                <a:solidFill>
                  <a:schemeClr val="tx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115"/>
            <a:ext cx="9486265" cy="417195"/>
            <a:chOff x="539" y="-17145"/>
            <a:chExt cx="10398396" cy="417195"/>
          </a:xfrm>
        </p:grpSpPr>
        <p:sp>
          <p:nvSpPr>
            <p:cNvPr id="15" name="矩形 14"/>
            <p:cNvSpPr/>
            <p:nvPr/>
          </p:nvSpPr>
          <p:spPr>
            <a:xfrm>
              <a:off x="539" y="0"/>
              <a:ext cx="7658817"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02" y="24130"/>
              <a:ext cx="8189807"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Visualising Predicted and actual values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411480" cy="368300"/>
          </a:xfrm>
          <a:prstGeom prst="rect">
            <a:avLst/>
          </a:prstGeom>
          <a:noFill/>
        </p:spPr>
        <p:txBody>
          <a:bodyPr wrap="none" rtlCol="0">
            <a:spAutoFit/>
          </a:bodyPr>
          <a:p>
            <a:pPr>
              <a:buFont typeface="Arial" panose="020B0604020202020204" pitchFamily="34" charset="0"/>
            </a:pPr>
            <a:r>
              <a:rPr lang="en-US" dirty="0">
                <a:latin typeface="微软雅黑 Light" panose="020B0502040204020203" pitchFamily="34" charset="-122"/>
                <a:ea typeface="微软雅黑 Light" panose="020B0502040204020203" pitchFamily="34" charset="-122"/>
              </a:rPr>
              <a:t></a:t>
            </a:r>
            <a:endParaRPr lang="en-US" dirty="0">
              <a:latin typeface="微软雅黑 Light" panose="020B0502040204020203" pitchFamily="34" charset="-122"/>
              <a:ea typeface="微软雅黑 Light" panose="020B0502040204020203" pitchFamily="34" charset="-122"/>
            </a:endParaRPr>
          </a:p>
        </p:txBody>
      </p:sp>
      <p:pic>
        <p:nvPicPr>
          <p:cNvPr id="53" name="Picture 53" descr="Screenshot 2022-06-21 at 10.24.11 PM"/>
          <p:cNvPicPr>
            <a:picLocks noChangeAspect="1"/>
          </p:cNvPicPr>
          <p:nvPr/>
        </p:nvPicPr>
        <p:blipFill>
          <a:blip r:embed="rId1"/>
          <a:stretch>
            <a:fillRect/>
          </a:stretch>
        </p:blipFill>
        <p:spPr>
          <a:xfrm>
            <a:off x="661670" y="1012825"/>
            <a:ext cx="8297545" cy="49587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0" name="组合 3"/>
          <p:cNvGrpSpPr/>
          <p:nvPr/>
        </p:nvGrpSpPr>
        <p:grpSpPr>
          <a:xfrm rot="0">
            <a:off x="449580" y="4993005"/>
            <a:ext cx="5059680" cy="425762"/>
            <a:chOff x="278295" y="5552588"/>
            <a:chExt cx="5059448" cy="995228"/>
          </a:xfrm>
        </p:grpSpPr>
        <p:sp>
          <p:nvSpPr>
            <p:cNvPr id="11271" name="文本框 4"/>
            <p:cNvSpPr txBox="1"/>
            <p:nvPr/>
          </p:nvSpPr>
          <p:spPr>
            <a:xfrm>
              <a:off x="278295" y="5750128"/>
              <a:ext cx="309866"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11272" name="文本框 5"/>
            <p:cNvSpPr txBox="1"/>
            <p:nvPr/>
          </p:nvSpPr>
          <p:spPr>
            <a:xfrm>
              <a:off x="865035" y="5759639"/>
              <a:ext cx="4014470" cy="788177"/>
            </a:xfrm>
            <a:prstGeom prst="rect">
              <a:avLst/>
            </a:prstGeom>
            <a:noFill/>
            <a:ln w="9525">
              <a:noFill/>
            </a:ln>
          </p:spPr>
          <p:txBody>
            <a:bodyPr anchor="t" anchorCtr="0">
              <a:spAutoFit/>
            </a:bodyPr>
            <a:p>
              <a:endParaRPr lang="zh-CN" altLang="zh-CN" sz="1600" dirty="0">
                <a:solidFill>
                  <a:schemeClr val="tx1"/>
                </a:solidFill>
                <a:latin typeface="微软雅黑 Light" panose="020B0502040204020203" pitchFamily="34" charset="-122"/>
                <a:ea typeface="微软雅黑 Light" panose="020B0502040204020203" pitchFamily="34" charset="-122"/>
              </a:endParaRPr>
            </a:p>
          </p:txBody>
        </p:sp>
        <p:sp>
          <p:nvSpPr>
            <p:cNvPr id="11273" name="文本框 6"/>
            <p:cNvSpPr txBox="1"/>
            <p:nvPr/>
          </p:nvSpPr>
          <p:spPr>
            <a:xfrm rot="10800000">
              <a:off x="4588820" y="5552588"/>
              <a:ext cx="748923" cy="768756"/>
            </a:xfrm>
            <a:prstGeom prst="rect">
              <a:avLst/>
            </a:prstGeom>
            <a:noFill/>
            <a:ln w="9525">
              <a:noFill/>
            </a:ln>
          </p:spPr>
          <p:txBody>
            <a:bodyPr wrap="square" anchor="t" anchorCtr="0">
              <a:spAutoFit/>
            </a:bodyPr>
            <a:p>
              <a:endParaRPr lang="zh-CN" altLang="en-US" sz="4400" dirty="0">
                <a:solidFill>
                  <a:schemeClr val="bg1"/>
                </a:solidFill>
                <a:latin typeface="黑体" panose="02010609060101010101" pitchFamily="49" charset="-122"/>
                <a:ea typeface="黑体" panose="02010609060101010101" pitchFamily="49" charset="-122"/>
              </a:endParaRPr>
            </a:p>
          </p:txBody>
        </p:sp>
      </p:grpSp>
      <p:grpSp>
        <p:nvGrpSpPr>
          <p:cNvPr id="5" name="组合 20"/>
          <p:cNvGrpSpPr/>
          <p:nvPr/>
        </p:nvGrpSpPr>
        <p:grpSpPr>
          <a:xfrm>
            <a:off x="6384925" y="1229995"/>
            <a:ext cx="5394326" cy="1138751"/>
            <a:chOff x="6349984" y="2126687"/>
            <a:chExt cx="5394163" cy="1139481"/>
          </a:xfrm>
        </p:grpSpPr>
        <p:sp>
          <p:nvSpPr>
            <p:cNvPr id="11275" name="矩形 8"/>
            <p:cNvSpPr/>
            <p:nvPr/>
          </p:nvSpPr>
          <p:spPr>
            <a:xfrm>
              <a:off x="7211019" y="2650262"/>
              <a:ext cx="4533128" cy="306902"/>
            </a:xfrm>
            <a:prstGeom prst="rect">
              <a:avLst/>
            </a:prstGeom>
            <a:noFill/>
            <a:ln w="9525">
              <a:noFill/>
            </a:ln>
          </p:spPr>
          <p:txBody>
            <a:bodyPr wrap="square" anchor="t" anchorCtr="0">
              <a:spAutoFit/>
            </a:bodyPr>
            <a:p>
              <a:endParaRPr lang="zh-CN" altLang="zh-CN" sz="1400" dirty="0">
                <a:latin typeface="微软雅黑 Light" panose="020B0502040204020203" pitchFamily="34" charset="-122"/>
                <a:ea typeface="微软雅黑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p>
              <a:endParaRPr lang="zh-CN" altLang="en-US" sz="2800" dirty="0">
                <a:latin typeface="微软雅黑 Light" panose="020B0502040204020203" pitchFamily="34" charset="-122"/>
                <a:ea typeface="微软雅黑 Light" panose="020B0502040204020203" pitchFamily="34" charset="-122"/>
              </a:endParaRPr>
            </a:p>
          </p:txBody>
        </p:sp>
        <p:sp>
          <p:nvSpPr>
            <p:cNvPr id="11277" name="矩形 10"/>
            <p:cNvSpPr/>
            <p:nvPr/>
          </p:nvSpPr>
          <p:spPr>
            <a:xfrm>
              <a:off x="6349984" y="2126687"/>
              <a:ext cx="309871" cy="368536"/>
            </a:xfrm>
            <a:prstGeom prst="rect">
              <a:avLst/>
            </a:prstGeom>
            <a:noFill/>
            <a:ln w="9525">
              <a:noFill/>
            </a:ln>
          </p:spPr>
          <p:txBody>
            <a:bodyPr wrap="none" anchor="t" anchorCtr="0">
              <a:spAutoFit/>
            </a:bodyPr>
            <a:p>
              <a:pPr algn="l"/>
              <a:endParaRPr lang="en-US" altLang="en-US" sz="1800" b="1" dirty="0">
                <a:latin typeface="微软雅黑 Light" panose="020B0502040204020203" pitchFamily="34" charset="-122"/>
                <a:ea typeface="微软雅黑 Light" panose="020B0502040204020203" pitchFamily="34" charset="-122"/>
                <a:sym typeface="+mn-ea"/>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1279" name="组合 13"/>
          <p:cNvGrpSpPr/>
          <p:nvPr/>
        </p:nvGrpSpPr>
        <p:grpSpPr>
          <a:xfrm>
            <a:off x="0" y="-31115"/>
            <a:ext cx="9486265" cy="417195"/>
            <a:chOff x="539" y="-17145"/>
            <a:chExt cx="10398396" cy="417195"/>
          </a:xfrm>
        </p:grpSpPr>
        <p:sp>
          <p:nvSpPr>
            <p:cNvPr id="15" name="矩形 14"/>
            <p:cNvSpPr/>
            <p:nvPr/>
          </p:nvSpPr>
          <p:spPr>
            <a:xfrm>
              <a:off x="539" y="0"/>
              <a:ext cx="7658817"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539" y="-17145"/>
              <a:ext cx="5716332" cy="368300"/>
            </a:xfrm>
            <a:prstGeom prst="rect">
              <a:avLst/>
            </a:prstGeom>
            <a:noFill/>
            <a:ln w="9525">
              <a:noFill/>
            </a:ln>
          </p:spPr>
          <p:txBody>
            <a:bodyPr wrap="square" anchor="t" anchorCtr="0">
              <a:spAutoFit/>
            </a:bodyPr>
            <a:p>
              <a:pPr algn="ct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2" name="文本框 16"/>
            <p:cNvSpPr txBox="1"/>
            <p:nvPr/>
          </p:nvSpPr>
          <p:spPr>
            <a:xfrm>
              <a:off x="1630444" y="3175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sp>
          <p:nvSpPr>
            <p:cNvPr id="11283" name="文本框 17"/>
            <p:cNvSpPr txBox="1"/>
            <p:nvPr/>
          </p:nvSpPr>
          <p:spPr>
            <a:xfrm>
              <a:off x="130702" y="24130"/>
              <a:ext cx="8189807"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Actual values and predicted Values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squar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943610" y="643890"/>
            <a:ext cx="411480" cy="368300"/>
          </a:xfrm>
          <a:prstGeom prst="rect">
            <a:avLst/>
          </a:prstGeom>
          <a:noFill/>
        </p:spPr>
        <p:txBody>
          <a:bodyPr wrap="none" rtlCol="0">
            <a:spAutoFit/>
          </a:bodyPr>
          <a:p>
            <a:pPr>
              <a:buFont typeface="Arial" panose="020B0604020202020204" pitchFamily="34" charset="0"/>
            </a:pPr>
            <a:r>
              <a:rPr lang="en-US" dirty="0">
                <a:latin typeface="微软雅黑 Light" panose="020B0502040204020203" pitchFamily="34" charset="-122"/>
                <a:ea typeface="微软雅黑 Light" panose="020B0502040204020203" pitchFamily="34" charset="-122"/>
              </a:rPr>
              <a:t></a:t>
            </a:r>
            <a:endParaRPr lang="en-US" dirty="0">
              <a:latin typeface="微软雅黑 Light" panose="020B0502040204020203" pitchFamily="34" charset="-122"/>
              <a:ea typeface="微软雅黑 Light" panose="020B0502040204020203" pitchFamily="34" charset="-122"/>
            </a:endParaRPr>
          </a:p>
        </p:txBody>
      </p:sp>
      <p:pic>
        <p:nvPicPr>
          <p:cNvPr id="54" name="Picture 54" descr="Screenshot 2022-06-21 at 10.25.39 PM"/>
          <p:cNvPicPr>
            <a:picLocks noChangeAspect="1"/>
          </p:cNvPicPr>
          <p:nvPr/>
        </p:nvPicPr>
        <p:blipFill>
          <a:blip r:embed="rId1"/>
          <a:stretch>
            <a:fillRect/>
          </a:stretch>
        </p:blipFill>
        <p:spPr>
          <a:xfrm>
            <a:off x="677545" y="770255"/>
            <a:ext cx="9847580" cy="52355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grpSp>
        <p:nvGrpSpPr>
          <p:cNvPr id="28674" name="组合 12"/>
          <p:cNvGrpSpPr/>
          <p:nvPr/>
        </p:nvGrpSpPr>
        <p:grpSpPr>
          <a:xfrm>
            <a:off x="5318125" y="1471613"/>
            <a:ext cx="6865938" cy="3621087"/>
            <a:chOff x="5317434" y="1471969"/>
            <a:chExt cx="6866217" cy="3620226"/>
          </a:xfrm>
        </p:grpSpPr>
        <p:sp>
          <p:nvSpPr>
            <p:cNvPr id="4" name="矩形 3"/>
            <p:cNvSpPr/>
            <p:nvPr/>
          </p:nvSpPr>
          <p:spPr>
            <a:xfrm>
              <a:off x="6880955" y="1977850"/>
              <a:ext cx="3746275" cy="2693504"/>
            </a:xfrm>
            <a:prstGeom prst="rect">
              <a:avLst/>
            </a:prstGeom>
            <a:solidFill>
              <a:schemeClr val="tx1">
                <a:alpha val="49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8676" name="图片 37"/>
            <p:cNvPicPr>
              <a:picLocks noChangeAspect="1"/>
            </p:cNvPicPr>
            <p:nvPr/>
          </p:nvPicPr>
          <p:blipFill>
            <a:blip r:embed="rId1"/>
            <a:stretch>
              <a:fillRect/>
            </a:stretch>
          </p:blipFill>
          <p:spPr>
            <a:xfrm>
              <a:off x="5317434" y="1471969"/>
              <a:ext cx="6617909" cy="3620226"/>
            </a:xfrm>
            <a:prstGeom prst="rect">
              <a:avLst/>
            </a:prstGeom>
            <a:noFill/>
            <a:ln w="9525">
              <a:noFill/>
            </a:ln>
          </p:spPr>
        </p:pic>
        <p:grpSp>
          <p:nvGrpSpPr>
            <p:cNvPr id="28677" name="组合 25"/>
            <p:cNvGrpSpPr/>
            <p:nvPr/>
          </p:nvGrpSpPr>
          <p:grpSpPr>
            <a:xfrm rot="-2011673">
              <a:off x="11066964" y="2500533"/>
              <a:ext cx="782726" cy="1044745"/>
              <a:chOff x="4080956" y="3122019"/>
              <a:chExt cx="883690" cy="1305928"/>
            </a:xfrm>
          </p:grpSpPr>
          <p:sp>
            <p:nvSpPr>
              <p:cNvPr id="17" name="椭圆 16"/>
              <p:cNvSpPr/>
              <p:nvPr/>
            </p:nvSpPr>
            <p:spPr>
              <a:xfrm>
                <a:off x="4083426" y="3121962"/>
                <a:ext cx="880042" cy="825302"/>
              </a:xfrm>
              <a:prstGeom prst="ellipse">
                <a:avLst/>
              </a:prstGeom>
              <a:gradFill flip="none" rotWithShape="1">
                <a:gsLst>
                  <a:gs pos="0">
                    <a:schemeClr val="tx1">
                      <a:alpha val="40000"/>
                    </a:schemeClr>
                  </a:gs>
                  <a:gs pos="98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17"/>
              <p:cNvSpPr/>
              <p:nvPr/>
            </p:nvSpPr>
            <p:spPr>
              <a:xfrm>
                <a:off x="4082504" y="3118980"/>
                <a:ext cx="883627" cy="1122887"/>
              </a:xfrm>
              <a:prstGeom prst="ellipse">
                <a:avLst/>
              </a:prstGeom>
              <a:gradFill flip="none" rotWithShape="1">
                <a:gsLst>
                  <a:gs pos="0">
                    <a:schemeClr val="tx1">
                      <a:alpha val="40000"/>
                    </a:schemeClr>
                  </a:gs>
                  <a:gs pos="98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椭圆 19"/>
              <p:cNvSpPr/>
              <p:nvPr/>
            </p:nvSpPr>
            <p:spPr>
              <a:xfrm>
                <a:off x="4246647" y="3122364"/>
                <a:ext cx="553835" cy="1305406"/>
              </a:xfrm>
              <a:prstGeom prst="ellipse">
                <a:avLst/>
              </a:prstGeom>
              <a:gradFill flip="none" rotWithShape="1">
                <a:gsLst>
                  <a:gs pos="0">
                    <a:schemeClr val="tx1">
                      <a:alpha val="40000"/>
                    </a:schemeClr>
                  </a:gs>
                  <a:gs pos="98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28681" name="组合 27"/>
            <p:cNvGrpSpPr/>
            <p:nvPr/>
          </p:nvGrpSpPr>
          <p:grpSpPr>
            <a:xfrm rot="38452" flipH="1">
              <a:off x="10701236" y="1810106"/>
              <a:ext cx="1482415" cy="1501178"/>
              <a:chOff x="1759408" y="2307244"/>
              <a:chExt cx="1498065" cy="1517028"/>
            </a:xfrm>
          </p:grpSpPr>
          <p:sp>
            <p:nvSpPr>
              <p:cNvPr id="27" name="椭圆 26"/>
              <p:cNvSpPr/>
              <p:nvPr/>
            </p:nvSpPr>
            <p:spPr>
              <a:xfrm>
                <a:off x="2154793" y="3000283"/>
                <a:ext cx="774700" cy="774700"/>
              </a:xfrm>
              <a:prstGeom prst="ellipse">
                <a:avLst/>
              </a:prstGeom>
              <a:solidFill>
                <a:schemeClr val="tx1">
                  <a:alpha val="75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8683" name="图片 20"/>
              <p:cNvPicPr>
                <a:picLocks noChangeAspect="1"/>
              </p:cNvPicPr>
              <p:nvPr/>
            </p:nvPicPr>
            <p:blipFill>
              <a:blip r:embed="rId2"/>
              <a:stretch>
                <a:fillRect/>
              </a:stretch>
            </p:blipFill>
            <p:spPr>
              <a:xfrm>
                <a:off x="1759408" y="2307244"/>
                <a:ext cx="1498065" cy="1517028"/>
              </a:xfrm>
              <a:prstGeom prst="rect">
                <a:avLst/>
              </a:prstGeom>
              <a:noFill/>
              <a:ln w="9525">
                <a:noFill/>
              </a:ln>
            </p:spPr>
          </p:pic>
        </p:grpSp>
        <p:pic>
          <p:nvPicPr>
            <p:cNvPr id="23" name="图片 22"/>
            <p:cNvPicPr>
              <a:picLocks noChangeAspect="1"/>
            </p:cNvPicPr>
            <p:nvPr/>
          </p:nvPicPr>
          <p:blipFill>
            <a:blip r:embed="rId3"/>
            <a:stretch>
              <a:fillRect/>
            </a:stretch>
          </p:blipFill>
          <p:spPr>
            <a:xfrm rot="419487">
              <a:off x="10265873" y="3220978"/>
              <a:ext cx="1251001" cy="1252239"/>
            </a:xfrm>
            <a:prstGeom prst="rect">
              <a:avLst/>
            </a:prstGeom>
            <a:effectLst>
              <a:outerShdw blurRad="50800" dist="38100" dir="2700000" algn="tl" rotWithShape="0">
                <a:prstClr val="black">
                  <a:alpha val="51000"/>
                </a:prstClr>
              </a:outerShdw>
            </a:effectLst>
          </p:spPr>
        </p:pic>
        <p:pic>
          <p:nvPicPr>
            <p:cNvPr id="2" name="图片 1"/>
            <p:cNvPicPr>
              <a:picLocks noChangeAspect="1"/>
            </p:cNvPicPr>
            <p:nvPr/>
          </p:nvPicPr>
          <p:blipFill rotWithShape="1">
            <a:blip r:embed="rId4"/>
            <a:srcRect l="36022" r="37077"/>
            <a:stretch>
              <a:fillRect/>
            </a:stretch>
          </p:blipFill>
          <p:spPr>
            <a:xfrm rot="21306189">
              <a:off x="5796878" y="3235262"/>
              <a:ext cx="649314" cy="1431585"/>
            </a:xfrm>
            <a:prstGeom prst="rect">
              <a:avLst/>
            </a:prstGeom>
            <a:effectLst>
              <a:outerShdw blurRad="114300" dist="38100" dir="2700000" algn="tl" rotWithShape="0">
                <a:prstClr val="black">
                  <a:alpha val="70000"/>
                </a:prstClr>
              </a:outerShdw>
            </a:effectLst>
          </p:spPr>
        </p:pic>
      </p:grpSp>
      <p:sp>
        <p:nvSpPr>
          <p:cNvPr id="5" name="矩形 4"/>
          <p:cNvSpPr/>
          <p:nvPr/>
        </p:nvSpPr>
        <p:spPr>
          <a:xfrm>
            <a:off x="0" y="0"/>
            <a:ext cx="12192000" cy="533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3"/>
          <p:cNvSpPr/>
          <p:nvPr/>
        </p:nvSpPr>
        <p:spPr>
          <a:xfrm>
            <a:off x="0" y="5586413"/>
            <a:ext cx="12192000" cy="12827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 name="组合 9"/>
          <p:cNvGrpSpPr/>
          <p:nvPr/>
        </p:nvGrpSpPr>
        <p:grpSpPr>
          <a:xfrm>
            <a:off x="528638" y="1587500"/>
            <a:ext cx="6905625" cy="3284538"/>
            <a:chOff x="432573" y="1186994"/>
            <a:chExt cx="6905765" cy="3285940"/>
          </a:xfrm>
        </p:grpSpPr>
        <p:sp>
          <p:nvSpPr>
            <p:cNvPr id="28689" name="文本框 15"/>
            <p:cNvSpPr txBox="1"/>
            <p:nvPr/>
          </p:nvSpPr>
          <p:spPr>
            <a:xfrm>
              <a:off x="432573" y="1332851"/>
              <a:ext cx="6905765" cy="3140083"/>
            </a:xfrm>
            <a:prstGeom prst="rect">
              <a:avLst/>
            </a:prstGeom>
            <a:noFill/>
            <a:ln w="9525">
              <a:noFill/>
            </a:ln>
          </p:spPr>
          <p:txBody>
            <a:bodyPr anchor="t" anchorCtr="0">
              <a:spAutoFit/>
            </a:bodyPr>
            <a:p>
              <a:r>
                <a:rPr lang="en-US" altLang="zh-CN" sz="6600" dirty="0">
                  <a:solidFill>
                    <a:schemeClr val="bg1"/>
                  </a:solidFill>
                  <a:latin typeface="微软雅黑 Light" panose="020B0502040204020203" pitchFamily="34" charset="-122"/>
                  <a:ea typeface="Aharoni" pitchFamily="2" charset="-79"/>
                </a:rPr>
                <a:t>Thanks</a:t>
              </a:r>
              <a:endParaRPr lang="en-US" altLang="zh-CN" sz="6600" dirty="0">
                <a:solidFill>
                  <a:schemeClr val="bg1"/>
                </a:solidFill>
                <a:latin typeface="微软雅黑 Light" panose="020B0502040204020203" pitchFamily="34" charset="-122"/>
                <a:ea typeface="Aharoni" pitchFamily="2" charset="-79"/>
              </a:endParaRPr>
            </a:p>
            <a:p>
              <a:r>
                <a:rPr lang="en-US" altLang="zh-CN" sz="6600" dirty="0">
                  <a:solidFill>
                    <a:schemeClr val="bg1"/>
                  </a:solidFill>
                  <a:latin typeface="微软雅黑 Light" panose="020B0502040204020203" pitchFamily="34" charset="-122"/>
                  <a:ea typeface="Aharoni" pitchFamily="2" charset="-79"/>
                </a:rPr>
                <a:t>for your </a:t>
              </a:r>
              <a:r>
                <a:rPr lang="en-US" altLang="zh-CN" sz="6600" b="1" dirty="0">
                  <a:solidFill>
                    <a:schemeClr val="bg1"/>
                  </a:solidFill>
                  <a:latin typeface="Microsoft YaHei" panose="020B0503020204020204" pitchFamily="34" charset="-122"/>
                  <a:ea typeface="Microsoft YaHei" panose="020B0503020204020204" pitchFamily="34" charset="-122"/>
                </a:rPr>
                <a:t>Attention</a:t>
              </a:r>
              <a:endParaRPr lang="zh-CN" altLang="en-US" sz="6600" b="1" dirty="0">
                <a:solidFill>
                  <a:schemeClr val="bg1"/>
                </a:solidFill>
                <a:latin typeface="Microsoft YaHei" panose="020B0503020204020204" pitchFamily="34" charset="-122"/>
                <a:ea typeface="Microsoft YaHei" panose="020B0503020204020204" pitchFamily="34" charset="-122"/>
              </a:endParaRPr>
            </a:p>
          </p:txBody>
        </p:sp>
        <p:sp>
          <p:nvSpPr>
            <p:cNvPr id="28690" name="文本框 18"/>
            <p:cNvSpPr txBox="1"/>
            <p:nvPr/>
          </p:nvSpPr>
          <p:spPr>
            <a:xfrm>
              <a:off x="440046" y="1186994"/>
              <a:ext cx="309897" cy="583702"/>
            </a:xfrm>
            <a:prstGeom prst="rect">
              <a:avLst/>
            </a:prstGeom>
            <a:noFill/>
            <a:ln w="9525">
              <a:noFill/>
            </a:ln>
          </p:spPr>
          <p:txBody>
            <a:bodyPr wrap="none" anchor="t" anchorCtr="0">
              <a:spAutoFit/>
            </a:bodyPr>
            <a:p>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a:off x="440510" y="1917416"/>
              <a:ext cx="5654988" cy="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0001250" y="5160963"/>
            <a:ext cx="2116138" cy="336550"/>
          </a:xfrm>
          <a:prstGeom prst="rect">
            <a:avLst/>
          </a:prstGeom>
          <a:noFill/>
          <a:ln w="9525">
            <a:noFill/>
          </a:ln>
        </p:spPr>
        <p:txBody>
          <a:bodyPr wrap="none" anchor="t" anchorCtr="0">
            <a:spAutoFit/>
          </a:bodyPr>
          <a:p>
            <a:r>
              <a:rPr lang="zh-CN" altLang="zh-CN" sz="1600" dirty="0">
                <a:solidFill>
                  <a:schemeClr val="bg1"/>
                </a:solidFill>
                <a:latin typeface="微软雅黑 Light" panose="020B0502040204020203" pitchFamily="34" charset="-122"/>
                <a:ea typeface="微软雅黑 Light" panose="020B0502040204020203" pitchFamily="34" charset="-122"/>
              </a:rPr>
              <a:t>Add your words here</a:t>
            </a:r>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3" name="组合 1"/>
          <p:cNvGrpSpPr/>
          <p:nvPr/>
        </p:nvGrpSpPr>
        <p:grpSpPr>
          <a:xfrm>
            <a:off x="0" y="843942"/>
            <a:ext cx="12192000" cy="1600200"/>
            <a:chOff x="0" y="2114550"/>
            <a:chExt cx="12191999" cy="1600859"/>
          </a:xfrm>
        </p:grpSpPr>
        <p:sp>
          <p:nvSpPr>
            <p:cNvPr id="14" name="矩形 13"/>
            <p:cNvSpPr/>
            <p:nvPr/>
          </p:nvSpPr>
          <p:spPr>
            <a:xfrm>
              <a:off x="0" y="2114550"/>
              <a:ext cx="1891665"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5778500" y="2114550"/>
              <a:ext cx="6413499"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6" name="文本框 15"/>
            <p:cNvSpPr txBox="1"/>
            <p:nvPr/>
          </p:nvSpPr>
          <p:spPr>
            <a:xfrm>
              <a:off x="928392" y="2145090"/>
              <a:ext cx="309880" cy="1569096"/>
            </a:xfrm>
            <a:prstGeom prst="rect">
              <a:avLst/>
            </a:prstGeom>
            <a:noFill/>
            <a:ln w="9525">
              <a:noFill/>
            </a:ln>
          </p:spPr>
          <p:txBody>
            <a:bodyPr wrap="none" anchor="t" anchorCtr="0">
              <a:spAutoFit/>
            </a:bodyPr>
            <a:p>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8197" name="文本框 16"/>
            <p:cNvSpPr txBox="1"/>
            <p:nvPr/>
          </p:nvSpPr>
          <p:spPr>
            <a:xfrm>
              <a:off x="1931670" y="2815879"/>
              <a:ext cx="3806190" cy="337324"/>
            </a:xfrm>
            <a:prstGeom prst="rect">
              <a:avLst/>
            </a:prstGeom>
            <a:noFill/>
            <a:ln w="9525">
              <a:noFill/>
            </a:ln>
          </p:spPr>
          <p:txBody>
            <a:bodyPr wrap="square" anchor="t" anchorCtr="0">
              <a:spAutoFit/>
            </a:bodyPr>
            <a:p>
              <a:pPr algn="dist"/>
              <a:r>
                <a:rPr lang="en-US" altLang="zh-CN" sz="1600" b="1" dirty="0">
                  <a:solidFill>
                    <a:srgbClr val="595959"/>
                  </a:solidFill>
                  <a:latin typeface="Arial Unicode MS" panose="020B0604020202020204" charset="-122"/>
                  <a:ea typeface="Arial Unicode MS" panose="020B0604020202020204" charset="-122"/>
                </a:rPr>
                <a:t>Motivation of the problem Undertaken</a:t>
              </a:r>
              <a:endParaRPr lang="en-US" altLang="zh-CN" sz="1600" b="1" dirty="0">
                <a:solidFill>
                  <a:srgbClr val="595959"/>
                </a:solidFill>
                <a:latin typeface="Arial Unicode MS" panose="020B0604020202020204" charset="-122"/>
                <a:ea typeface="Arial Unicode MS" panose="020B0604020202020204" charset="-122"/>
              </a:endParaRPr>
            </a:p>
          </p:txBody>
        </p:sp>
        <p:sp>
          <p:nvSpPr>
            <p:cNvPr id="8198" name="文本框 17"/>
            <p:cNvSpPr txBox="1"/>
            <p:nvPr/>
          </p:nvSpPr>
          <p:spPr>
            <a:xfrm>
              <a:off x="2419350" y="3181350"/>
              <a:ext cx="309880" cy="521970"/>
            </a:xfrm>
            <a:prstGeom prst="rect">
              <a:avLst/>
            </a:prstGeom>
            <a:noFill/>
            <a:ln w="9525">
              <a:noFill/>
            </a:ln>
          </p:spPr>
          <p:txBody>
            <a:bodyPr wrap="none" anchor="t" anchorCtr="0">
              <a:spAutoFit/>
            </a:bodyPr>
            <a:p>
              <a:endParaRPr lang="zh-CN" altLang="en-US" sz="2800" b="1" dirty="0">
                <a:solidFill>
                  <a:srgbClr val="595959"/>
                </a:solidFill>
                <a:latin typeface="微软雅黑 Light" panose="020B0502040204020203" pitchFamily="34" charset="-122"/>
                <a:ea typeface="微软雅黑 Light" panose="020B0502040204020203" pitchFamily="34" charset="-122"/>
              </a:endParaRPr>
            </a:p>
          </p:txBody>
        </p:sp>
        <p:sp>
          <p:nvSpPr>
            <p:cNvPr id="8199" name="文本框 18"/>
            <p:cNvSpPr txBox="1"/>
            <p:nvPr/>
          </p:nvSpPr>
          <p:spPr>
            <a:xfrm>
              <a:off x="1988820" y="2526200"/>
              <a:ext cx="3749675" cy="398944"/>
            </a:xfrm>
            <a:prstGeom prst="rect">
              <a:avLst/>
            </a:prstGeom>
            <a:noFill/>
            <a:ln w="9525">
              <a:noFill/>
            </a:ln>
          </p:spPr>
          <p:txBody>
            <a:bodyPr wrap="square" anchor="t" anchorCtr="0">
              <a:spAutoFit/>
            </a:bodyPr>
            <a:p>
              <a:pPr algn="l"/>
              <a:endParaRPr lang="zh-CN" altLang="en-US" sz="2000" dirty="0">
                <a:solidFill>
                  <a:srgbClr val="595959"/>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438150" y="3107690"/>
            <a:ext cx="11142345" cy="2676525"/>
          </a:xfrm>
          <a:prstGeom prst="rect">
            <a:avLst/>
          </a:prstGeom>
          <a:noFill/>
        </p:spPr>
        <p:txBody>
          <a:bodyPr wrap="square" rtlCol="0">
            <a:spAutoFit/>
          </a:bodyPr>
          <a:p>
            <a:pPr marL="285750" indent="-285750">
              <a:buFont typeface="Arial" panose="020B0604020202020204" pitchFamily="34" charset="0"/>
              <a:buChar char="•"/>
            </a:pPr>
            <a:r>
              <a:rPr lang="en-US" sz="1400" dirty="0">
                <a:latin typeface="+mn-ea"/>
                <a:ea typeface="微软雅黑 Light" panose="020B0502040204020203" pitchFamily="34" charset="-122"/>
                <a:cs typeface="+mn-ea"/>
              </a:rPr>
              <a:t>There is a steady rise in house demand with every passing year, and consequently the house prices are rising every year. The problem arises when there are numerous variables such as location and property demand that influence the pricing. Therefore, buyers, sellers, developers and the real estate industry are keen to know the most important factors influencing the house price to help investors make sound decisions and help house builders set the optimal house price. </a:t>
            </a:r>
            <a:endParaRPr lang="en-US" sz="1400" dirty="0">
              <a:latin typeface="+mn-ea"/>
              <a:ea typeface="微软雅黑 Light" panose="020B0502040204020203" pitchFamily="34" charset="-122"/>
              <a:cs typeface="+mn-ea"/>
            </a:endParaRPr>
          </a:p>
          <a:p>
            <a:pPr marL="285750" indent="-285750">
              <a:buFont typeface="Arial" panose="020B0604020202020204" pitchFamily="34" charset="0"/>
              <a:buChar char="•"/>
            </a:pPr>
            <a:endParaRPr lang="en-US" sz="1400" dirty="0">
              <a:latin typeface="+mn-ea"/>
              <a:ea typeface="微软雅黑 Light" panose="020B0502040204020203" pitchFamily="34" charset="-122"/>
              <a:cs typeface="+mn-ea"/>
            </a:endParaRPr>
          </a:p>
          <a:p>
            <a:pPr marL="285750" indent="-285750">
              <a:buFont typeface="Arial" panose="020B0604020202020204" pitchFamily="34" charset="0"/>
              <a:buChar char="•"/>
            </a:pPr>
            <a:r>
              <a:rPr lang="en-US" sz="1400" dirty="0">
                <a:latin typeface="+mn-ea"/>
                <a:ea typeface="微软雅黑 Light" panose="020B0502040204020203" pitchFamily="34" charset="-122"/>
                <a:cs typeface="+mn-ea"/>
              </a:rPr>
              <a:t>There are many benefits that home buyers, property investors, and house builders can reap from the house-price model. This model aims to serve as a repository of such information and gainful insights to home buyers, property investors and house builders, that will help them determine best house prices. </a:t>
            </a:r>
            <a:endParaRPr lang="en-US" sz="1400" dirty="0">
              <a:latin typeface="+mn-ea"/>
              <a:ea typeface="微软雅黑 Light" panose="020B0502040204020203" pitchFamily="34" charset="-122"/>
              <a:cs typeface="+mn-ea"/>
            </a:endParaRPr>
          </a:p>
          <a:p>
            <a:pPr marL="285750" indent="-285750">
              <a:buFont typeface="Arial" panose="020B0604020202020204" pitchFamily="34" charset="0"/>
              <a:buChar char="•"/>
            </a:pPr>
            <a:endParaRPr lang="en-US" sz="1400" dirty="0">
              <a:latin typeface="+mn-ea"/>
              <a:ea typeface="微软雅黑 Light" panose="020B0502040204020203" pitchFamily="34" charset="-122"/>
              <a:cs typeface="+mn-ea"/>
            </a:endParaRPr>
          </a:p>
          <a:p>
            <a:pPr marL="285750" indent="-285750">
              <a:buFont typeface="Arial" panose="020B0604020202020204" pitchFamily="34" charset="0"/>
              <a:buChar char="•"/>
            </a:pPr>
            <a:r>
              <a:rPr lang="en-US" sz="1400" dirty="0">
                <a:latin typeface="+mn-ea"/>
                <a:ea typeface="微软雅黑 Light" panose="020B0502040204020203" pitchFamily="34" charset="-122"/>
                <a:cs typeface="+mn-ea"/>
              </a:rPr>
              <a:t>This model can be useful for potential buyers in deciding the characteristics of a house they want that best fits their budget and will be of tremendous benefit, especially to housing developers and researchers, to ascertain the most significant attributes to determine house prices and to acknowledge the best machine learning model to be used to conduct a study in this field. </a:t>
            </a:r>
            <a:endParaRPr lang="en-US" sz="1400" dirty="0">
              <a:latin typeface="+mn-ea"/>
              <a:ea typeface="微软雅黑 Light" panose="020B0502040204020203" pitchFamily="34" charset="-122"/>
              <a:cs typeface="+mn-ea"/>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3" name="组合 1"/>
          <p:cNvGrpSpPr/>
          <p:nvPr/>
        </p:nvGrpSpPr>
        <p:grpSpPr>
          <a:xfrm>
            <a:off x="0" y="843942"/>
            <a:ext cx="12192000" cy="1600200"/>
            <a:chOff x="0" y="2114550"/>
            <a:chExt cx="12191999" cy="1600859"/>
          </a:xfrm>
        </p:grpSpPr>
        <p:sp>
          <p:nvSpPr>
            <p:cNvPr id="14" name="矩形 13"/>
            <p:cNvSpPr/>
            <p:nvPr/>
          </p:nvSpPr>
          <p:spPr>
            <a:xfrm>
              <a:off x="0" y="2114550"/>
              <a:ext cx="1891665"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5778500" y="2114550"/>
              <a:ext cx="6413499" cy="1600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6" name="文本框 15"/>
            <p:cNvSpPr txBox="1"/>
            <p:nvPr/>
          </p:nvSpPr>
          <p:spPr>
            <a:xfrm>
              <a:off x="928392" y="2145090"/>
              <a:ext cx="309880" cy="1569096"/>
            </a:xfrm>
            <a:prstGeom prst="rect">
              <a:avLst/>
            </a:prstGeom>
            <a:noFill/>
            <a:ln w="9525">
              <a:noFill/>
            </a:ln>
          </p:spPr>
          <p:txBody>
            <a:bodyPr wrap="none" anchor="t" anchorCtr="0">
              <a:spAutoFit/>
            </a:bodyPr>
            <a:p>
              <a:endParaRPr lang="zh-CN" altLang="en-US" sz="9600" dirty="0">
                <a:solidFill>
                  <a:schemeClr val="bg1"/>
                </a:solidFill>
                <a:latin typeface="微软雅黑 Light" panose="020B0502040204020203" pitchFamily="34" charset="-122"/>
                <a:ea typeface="微软雅黑 Light" panose="020B0502040204020203" pitchFamily="34" charset="-122"/>
              </a:endParaRPr>
            </a:p>
          </p:txBody>
        </p:sp>
        <p:sp>
          <p:nvSpPr>
            <p:cNvPr id="8197" name="文本框 16"/>
            <p:cNvSpPr txBox="1"/>
            <p:nvPr/>
          </p:nvSpPr>
          <p:spPr>
            <a:xfrm>
              <a:off x="1931670" y="2815879"/>
              <a:ext cx="3806190" cy="337324"/>
            </a:xfrm>
            <a:prstGeom prst="rect">
              <a:avLst/>
            </a:prstGeom>
            <a:noFill/>
            <a:ln w="9525">
              <a:noFill/>
            </a:ln>
          </p:spPr>
          <p:txBody>
            <a:bodyPr wrap="square" anchor="t" anchorCtr="0">
              <a:spAutoFit/>
            </a:bodyPr>
            <a:p>
              <a:pPr algn="dist"/>
              <a:r>
                <a:rPr lang="en-US" altLang="zh-CN" sz="1600" b="1" dirty="0">
                  <a:solidFill>
                    <a:srgbClr val="595959"/>
                  </a:solidFill>
                  <a:latin typeface="Arial Unicode MS" panose="020B0604020202020204" charset="-122"/>
                  <a:ea typeface="Arial Unicode MS" panose="020B0604020202020204" charset="-122"/>
                </a:rPr>
                <a:t>Motivation of the problem Undertaken</a:t>
              </a:r>
              <a:endParaRPr lang="en-US" altLang="zh-CN" sz="1600" b="1" dirty="0">
                <a:solidFill>
                  <a:srgbClr val="595959"/>
                </a:solidFill>
                <a:latin typeface="Arial Unicode MS" panose="020B0604020202020204" charset="-122"/>
                <a:ea typeface="Arial Unicode MS" panose="020B0604020202020204" charset="-122"/>
              </a:endParaRPr>
            </a:p>
          </p:txBody>
        </p:sp>
        <p:sp>
          <p:nvSpPr>
            <p:cNvPr id="8198" name="文本框 17"/>
            <p:cNvSpPr txBox="1"/>
            <p:nvPr/>
          </p:nvSpPr>
          <p:spPr>
            <a:xfrm>
              <a:off x="2419350" y="3181350"/>
              <a:ext cx="309880" cy="521970"/>
            </a:xfrm>
            <a:prstGeom prst="rect">
              <a:avLst/>
            </a:prstGeom>
            <a:noFill/>
            <a:ln w="9525">
              <a:noFill/>
            </a:ln>
          </p:spPr>
          <p:txBody>
            <a:bodyPr wrap="none" anchor="t" anchorCtr="0">
              <a:spAutoFit/>
            </a:bodyPr>
            <a:p>
              <a:endParaRPr lang="zh-CN" altLang="en-US" sz="2800" b="1" dirty="0">
                <a:solidFill>
                  <a:srgbClr val="595959"/>
                </a:solidFill>
                <a:latin typeface="微软雅黑 Light" panose="020B0502040204020203" pitchFamily="34" charset="-122"/>
                <a:ea typeface="微软雅黑 Light" panose="020B0502040204020203" pitchFamily="34" charset="-122"/>
              </a:endParaRPr>
            </a:p>
          </p:txBody>
        </p:sp>
        <p:sp>
          <p:nvSpPr>
            <p:cNvPr id="8199" name="文本框 18"/>
            <p:cNvSpPr txBox="1"/>
            <p:nvPr/>
          </p:nvSpPr>
          <p:spPr>
            <a:xfrm>
              <a:off x="1988820" y="2526200"/>
              <a:ext cx="3749675" cy="398944"/>
            </a:xfrm>
            <a:prstGeom prst="rect">
              <a:avLst/>
            </a:prstGeom>
            <a:noFill/>
            <a:ln w="9525">
              <a:noFill/>
            </a:ln>
          </p:spPr>
          <p:txBody>
            <a:bodyPr wrap="square" anchor="t" anchorCtr="0">
              <a:spAutoFit/>
            </a:bodyPr>
            <a:p>
              <a:pPr algn="l"/>
              <a:endParaRPr lang="zh-CN" altLang="en-US" sz="2000" dirty="0">
                <a:solidFill>
                  <a:srgbClr val="595959"/>
                </a:solidFill>
                <a:latin typeface="微软雅黑 Light" panose="020B0502040204020203" pitchFamily="34" charset="-122"/>
                <a:ea typeface="微软雅黑 Light" panose="020B0502040204020203" pitchFamily="34" charset="-122"/>
              </a:endParaRPr>
            </a:p>
          </p:txBody>
        </p:sp>
      </p:grpSp>
      <p:sp>
        <p:nvSpPr>
          <p:cNvPr id="2" name="Text Box 1"/>
          <p:cNvSpPr txBox="1"/>
          <p:nvPr/>
        </p:nvSpPr>
        <p:spPr>
          <a:xfrm>
            <a:off x="438150" y="3107690"/>
            <a:ext cx="11142345" cy="2676525"/>
          </a:xfrm>
          <a:prstGeom prst="rect">
            <a:avLst/>
          </a:prstGeom>
          <a:noFill/>
        </p:spPr>
        <p:txBody>
          <a:bodyPr wrap="square" rtlCol="0">
            <a:spAutoFit/>
          </a:bodyPr>
          <a:p>
            <a:pPr marL="285750" indent="-285750">
              <a:buFont typeface="Arial" panose="020B0604020202020204" pitchFamily="34" charset="0"/>
              <a:buChar char="•"/>
            </a:pPr>
            <a:r>
              <a:rPr lang="en-US" sz="1400" dirty="0">
                <a:latin typeface="+mn-ea"/>
                <a:ea typeface="微软雅黑 Light" panose="020B0502040204020203" pitchFamily="34" charset="-122"/>
                <a:cs typeface="+mn-ea"/>
              </a:rPr>
              <a:t>There is a steady rise in house demand with every passing year, and consequently the house prices are rising every year. The problem arises when there are numerous variables such as location and property demand that influence the pricing. Therefore, buyers, sellers, developers and the real estate industry are keen to know the most important factors influencing the house price to help investors make sound decisions and help house builders set the optimal house price. </a:t>
            </a:r>
            <a:endParaRPr lang="en-US" sz="1400" dirty="0">
              <a:latin typeface="+mn-ea"/>
              <a:ea typeface="微软雅黑 Light" panose="020B0502040204020203" pitchFamily="34" charset="-122"/>
              <a:cs typeface="+mn-ea"/>
            </a:endParaRPr>
          </a:p>
          <a:p>
            <a:pPr marL="285750" indent="-285750">
              <a:buFont typeface="Arial" panose="020B0604020202020204" pitchFamily="34" charset="0"/>
              <a:buChar char="•"/>
            </a:pPr>
            <a:endParaRPr lang="en-US" sz="1400" dirty="0">
              <a:latin typeface="+mn-ea"/>
              <a:ea typeface="微软雅黑 Light" panose="020B0502040204020203" pitchFamily="34" charset="-122"/>
              <a:cs typeface="+mn-ea"/>
            </a:endParaRPr>
          </a:p>
          <a:p>
            <a:pPr marL="285750" indent="-285750">
              <a:buFont typeface="Arial" panose="020B0604020202020204" pitchFamily="34" charset="0"/>
              <a:buChar char="•"/>
            </a:pPr>
            <a:r>
              <a:rPr lang="en-US" sz="1400" dirty="0">
                <a:latin typeface="+mn-ea"/>
                <a:ea typeface="微软雅黑 Light" panose="020B0502040204020203" pitchFamily="34" charset="-122"/>
                <a:cs typeface="+mn-ea"/>
              </a:rPr>
              <a:t>There are many benefits that home buyers, property investors, and house builders can reap from the house-price model. This model aims to serve as a repository of such information and gainful insights to home buyers, property investors and house builders, that will help them determine best house prices. </a:t>
            </a:r>
            <a:endParaRPr lang="en-US" sz="1400" dirty="0">
              <a:latin typeface="+mn-ea"/>
              <a:ea typeface="微软雅黑 Light" panose="020B0502040204020203" pitchFamily="34" charset="-122"/>
              <a:cs typeface="+mn-ea"/>
            </a:endParaRPr>
          </a:p>
          <a:p>
            <a:pPr marL="285750" indent="-285750">
              <a:buFont typeface="Arial" panose="020B0604020202020204" pitchFamily="34" charset="0"/>
              <a:buChar char="•"/>
            </a:pPr>
            <a:endParaRPr lang="en-US" sz="1400" dirty="0">
              <a:latin typeface="+mn-ea"/>
              <a:ea typeface="微软雅黑 Light" panose="020B0502040204020203" pitchFamily="34" charset="-122"/>
              <a:cs typeface="+mn-ea"/>
            </a:endParaRPr>
          </a:p>
          <a:p>
            <a:pPr marL="285750" indent="-285750">
              <a:buFont typeface="Arial" panose="020B0604020202020204" pitchFamily="34" charset="0"/>
              <a:buChar char="•"/>
            </a:pPr>
            <a:r>
              <a:rPr lang="en-US" sz="1400" dirty="0">
                <a:latin typeface="+mn-ea"/>
                <a:ea typeface="微软雅黑 Light" panose="020B0502040204020203" pitchFamily="34" charset="-122"/>
                <a:cs typeface="+mn-ea"/>
              </a:rPr>
              <a:t>This model can be useful for potential buyers in deciding the characteristics of a house they want that best fits their budget and will be of tremendous benefit, especially to housing developers and researchers, to ascertain the most significant attributes to determine house prices and to acknowledge the best machine learning model to be used to conduct a study in this field. </a:t>
            </a:r>
            <a:endParaRPr lang="en-US" sz="1400" dirty="0">
              <a:latin typeface="+mn-ea"/>
              <a:ea typeface="微软雅黑 Light" panose="020B0502040204020203" pitchFamily="34" charset="-122"/>
              <a:cs typeface="+mn-ea"/>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32"/>
          <p:cNvGrpSpPr/>
          <p:nvPr/>
        </p:nvGrpSpPr>
        <p:grpSpPr>
          <a:xfrm>
            <a:off x="418781" y="845820"/>
            <a:ext cx="7990100" cy="896938"/>
            <a:chOff x="6459786" y="1324515"/>
            <a:chExt cx="7986756" cy="895617"/>
          </a:xfrm>
        </p:grpSpPr>
        <p:sp>
          <p:nvSpPr>
            <p:cNvPr id="5" name="等腰三角形 4"/>
            <p:cNvSpPr/>
            <p:nvPr/>
          </p:nvSpPr>
          <p:spPr>
            <a:xfrm rot="5400000">
              <a:off x="6446401" y="1501171"/>
              <a:ext cx="196560" cy="16979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3" name="文本框 6"/>
            <p:cNvSpPr txBox="1"/>
            <p:nvPr/>
          </p:nvSpPr>
          <p:spPr>
            <a:xfrm>
              <a:off x="6692629" y="1324515"/>
              <a:ext cx="7753913" cy="521201"/>
            </a:xfrm>
            <a:prstGeom prst="rect">
              <a:avLst/>
            </a:prstGeom>
            <a:noFill/>
            <a:ln w="9525">
              <a:noFill/>
            </a:ln>
          </p:spPr>
          <p:txBody>
            <a:bodyPr wrap="none" anchor="t" anchorCtr="0">
              <a:spAutoFit/>
            </a:bodyPr>
            <a:p>
              <a:r>
                <a:rPr lang="en-US" altLang="zh-CN" sz="2800" dirty="0">
                  <a:solidFill>
                    <a:schemeClr val="accent1"/>
                  </a:solidFill>
                  <a:latin typeface="微软雅黑 Light" panose="020B0502040204020203" pitchFamily="34" charset="-122"/>
                  <a:ea typeface="微软雅黑 Light" panose="020B0502040204020203" pitchFamily="34" charset="-122"/>
                </a:rPr>
                <a:t>Imported the required Libraries in intial stage</a:t>
              </a:r>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10255" name="灯片编号占位符 23"/>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0256" name="组合 30"/>
          <p:cNvGrpSpPr/>
          <p:nvPr/>
        </p:nvGrpSpPr>
        <p:grpSpPr>
          <a:xfrm>
            <a:off x="0" y="-14287"/>
            <a:ext cx="10398283" cy="400050"/>
            <a:chOff x="539" y="0"/>
            <a:chExt cx="10398395" cy="400050"/>
          </a:xfrm>
        </p:grpSpPr>
        <p:sp>
          <p:nvSpPr>
            <p:cNvPr id="25" name="矩形 24"/>
            <p:cNvSpPr/>
            <p:nvPr/>
          </p:nvSpPr>
          <p:spPr>
            <a:xfrm>
              <a:off x="539" y="0"/>
              <a:ext cx="4039279"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8" name="文本框 25"/>
            <p:cNvSpPr txBox="1"/>
            <p:nvPr/>
          </p:nvSpPr>
          <p:spPr>
            <a:xfrm>
              <a:off x="44162" y="12700"/>
              <a:ext cx="3951648" cy="368300"/>
            </a:xfrm>
            <a:prstGeom prst="rect">
              <a:avLst/>
            </a:prstGeom>
            <a:noFill/>
            <a:ln w="9525">
              <a:noFill/>
            </a:ln>
          </p:spPr>
          <p:txBody>
            <a:bodyPr wrap="square" anchor="t" anchorCtr="0">
              <a:spAutoFit/>
            </a:bodyPr>
            <a:p>
              <a:pPr algn="ctr"/>
              <a:r>
                <a:rPr lang="en-US" altLang="zh-CN" dirty="0">
                  <a:solidFill>
                    <a:schemeClr val="bg1"/>
                  </a:solidFill>
                  <a:latin typeface="微软雅黑 Light" panose="020B0502040204020203" pitchFamily="34" charset="-122"/>
                  <a:ea typeface="微软雅黑 Light" panose="020B0502040204020203" pitchFamily="34" charset="-122"/>
                </a:rPr>
                <a:t>Importing Required Libraries</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0261" name="文本框 29"/>
            <p:cNvSpPr txBox="1"/>
            <p:nvPr/>
          </p:nvSpPr>
          <p:spPr>
            <a:xfrm>
              <a:off x="1008905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pic>
        <p:nvPicPr>
          <p:cNvPr id="4" name="Picture 5" descr="Screenshot 2022-06-20 at 10.45.37 PM"/>
          <p:cNvPicPr>
            <a:picLocks noChangeAspect="1"/>
          </p:cNvPicPr>
          <p:nvPr/>
        </p:nvPicPr>
        <p:blipFill>
          <a:blip r:embed="rId1"/>
          <a:stretch>
            <a:fillRect/>
          </a:stretch>
        </p:blipFill>
        <p:spPr>
          <a:xfrm>
            <a:off x="773430" y="1826895"/>
            <a:ext cx="9422765" cy="260032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32"/>
          <p:cNvGrpSpPr/>
          <p:nvPr/>
        </p:nvGrpSpPr>
        <p:grpSpPr>
          <a:xfrm>
            <a:off x="418781" y="845820"/>
            <a:ext cx="10495175" cy="896938"/>
            <a:chOff x="6459786" y="1324515"/>
            <a:chExt cx="10490783" cy="895617"/>
          </a:xfrm>
        </p:grpSpPr>
        <p:sp>
          <p:nvSpPr>
            <p:cNvPr id="5" name="等腰三角形 4"/>
            <p:cNvSpPr/>
            <p:nvPr/>
          </p:nvSpPr>
          <p:spPr>
            <a:xfrm rot="5400000">
              <a:off x="6446401" y="1501171"/>
              <a:ext cx="196560" cy="16979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3" name="文本框 6"/>
            <p:cNvSpPr txBox="1"/>
            <p:nvPr/>
          </p:nvSpPr>
          <p:spPr>
            <a:xfrm>
              <a:off x="6692629" y="1324515"/>
              <a:ext cx="10257940" cy="521201"/>
            </a:xfrm>
            <a:prstGeom prst="rect">
              <a:avLst/>
            </a:prstGeom>
            <a:noFill/>
            <a:ln w="9525">
              <a:noFill/>
            </a:ln>
          </p:spPr>
          <p:txBody>
            <a:bodyPr wrap="none" anchor="t" anchorCtr="0">
              <a:spAutoFit/>
            </a:bodyPr>
            <a:p>
              <a:r>
                <a:rPr lang="en-US" altLang="zh-CN" sz="2800" dirty="0">
                  <a:solidFill>
                    <a:schemeClr val="accent1"/>
                  </a:solidFill>
                  <a:latin typeface="微软雅黑 Light" panose="020B0502040204020203" pitchFamily="34" charset="-122"/>
                  <a:ea typeface="微软雅黑 Light" panose="020B0502040204020203" pitchFamily="34" charset="-122"/>
                </a:rPr>
                <a:t>Below mentioned is the sample of Train Data and Test Data</a:t>
              </a:r>
              <a:endParaRPr lang="en-US" altLang="zh-CN" sz="2800" dirty="0">
                <a:solidFill>
                  <a:schemeClr val="accent1"/>
                </a:solidFill>
                <a:latin typeface="微软雅黑 Light" panose="020B0502040204020203" pitchFamily="34" charset="-122"/>
                <a:ea typeface="微软雅黑 Light" panose="020B0502040204020203" pitchFamily="34" charset="-122"/>
              </a:endParaRPr>
            </a:p>
          </p:txBody>
        </p:sp>
        <p:sp>
          <p:nvSpPr>
            <p:cNvPr id="10244" name="文本框 7"/>
            <p:cNvSpPr txBox="1"/>
            <p:nvPr/>
          </p:nvSpPr>
          <p:spPr>
            <a:xfrm>
              <a:off x="6692629" y="1821837"/>
              <a:ext cx="309810" cy="398295"/>
            </a:xfrm>
            <a:prstGeom prst="rect">
              <a:avLst/>
            </a:prstGeom>
            <a:noFill/>
            <a:ln w="9525">
              <a:noFill/>
            </a:ln>
          </p:spPr>
          <p:txBody>
            <a:bodyPr wrap="none" anchor="t" anchorCtr="0">
              <a:spAutoFit/>
            </a:bodyPr>
            <a:p>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sp>
        <p:nvSpPr>
          <p:cNvPr id="10255" name="灯片编号占位符 23"/>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微软雅黑 Light" panose="020B0502040204020203" pitchFamily="34" charset="-122"/>
                <a:ea typeface="微软雅黑 Light" panose="020B0502040204020203" pitchFamily="34" charset="-122"/>
              </a:rPr>
            </a:fld>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0256" name="组合 30"/>
          <p:cNvGrpSpPr/>
          <p:nvPr/>
        </p:nvGrpSpPr>
        <p:grpSpPr>
          <a:xfrm>
            <a:off x="0" y="-14287"/>
            <a:ext cx="10398283" cy="400050"/>
            <a:chOff x="539" y="0"/>
            <a:chExt cx="10398395" cy="400050"/>
          </a:xfrm>
        </p:grpSpPr>
        <p:sp>
          <p:nvSpPr>
            <p:cNvPr id="25" name="矩形 24"/>
            <p:cNvSpPr/>
            <p:nvPr/>
          </p:nvSpPr>
          <p:spPr>
            <a:xfrm>
              <a:off x="539" y="0"/>
              <a:ext cx="4039279"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8" name="文本框 25"/>
            <p:cNvSpPr txBox="1"/>
            <p:nvPr/>
          </p:nvSpPr>
          <p:spPr>
            <a:xfrm>
              <a:off x="44162" y="12700"/>
              <a:ext cx="3951648" cy="368300"/>
            </a:xfrm>
            <a:prstGeom prst="rect">
              <a:avLst/>
            </a:prstGeom>
            <a:noFill/>
            <a:ln w="9525">
              <a:noFill/>
            </a:ln>
          </p:spPr>
          <p:txBody>
            <a:bodyPr wrap="square" anchor="t" anchorCtr="0">
              <a:spAutoFit/>
            </a:bodyPr>
            <a:p>
              <a:pPr algn="ctr"/>
              <a:r>
                <a:rPr lang="en-US" altLang="zh-CN" b="1" dirty="0">
                  <a:solidFill>
                    <a:schemeClr val="bg1"/>
                  </a:solidFill>
                  <a:latin typeface="微软雅黑 Light" panose="020B0502040204020203" pitchFamily="34" charset="-122"/>
                  <a:ea typeface="微软雅黑 Light" panose="020B0502040204020203" pitchFamily="34" charset="-122"/>
                </a:rPr>
                <a:t>Train Data and Test Data</a:t>
              </a:r>
              <a:endParaRPr lang="en-US" altLang="zh-CN" b="1" dirty="0">
                <a:solidFill>
                  <a:schemeClr val="bg1"/>
                </a:solidFill>
                <a:latin typeface="微软雅黑 Light" panose="020B0502040204020203" pitchFamily="34" charset="-122"/>
                <a:ea typeface="微软雅黑 Light" panose="020B0502040204020203" pitchFamily="34" charset="-122"/>
              </a:endParaRPr>
            </a:p>
          </p:txBody>
        </p:sp>
        <p:sp>
          <p:nvSpPr>
            <p:cNvPr id="10261" name="文本框 29"/>
            <p:cNvSpPr txBox="1"/>
            <p:nvPr/>
          </p:nvSpPr>
          <p:spPr>
            <a:xfrm>
              <a:off x="10089051" y="12700"/>
              <a:ext cx="309883" cy="368300"/>
            </a:xfrm>
            <a:prstGeom prst="rect">
              <a:avLst/>
            </a:prstGeom>
            <a:noFill/>
            <a:ln w="9525">
              <a:noFill/>
            </a:ln>
          </p:spPr>
          <p:txBody>
            <a:bodyPr wrap="none" anchor="t" anchorCtr="0">
              <a:spAutoFit/>
            </a:bodyPr>
            <a:p>
              <a:pPr algn="ctr"/>
              <a:endParaRPr lang="zh-CN" altLang="en-US" dirty="0">
                <a:solidFill>
                  <a:srgbClr val="808080"/>
                </a:solidFill>
                <a:latin typeface="微软雅黑 Light" panose="020B0502040204020203" pitchFamily="34" charset="-122"/>
                <a:ea typeface="微软雅黑 Light" panose="020B0502040204020203" pitchFamily="34" charset="-122"/>
              </a:endParaRPr>
            </a:p>
          </p:txBody>
        </p:sp>
      </p:grpSp>
      <p:pic>
        <p:nvPicPr>
          <p:cNvPr id="6" name="Picture 6" descr="Screenshot 2022-06-20 at 10.47.42 PM"/>
          <p:cNvPicPr>
            <a:picLocks noChangeAspect="1"/>
          </p:cNvPicPr>
          <p:nvPr/>
        </p:nvPicPr>
        <p:blipFill>
          <a:blip r:embed="rId1"/>
          <a:stretch>
            <a:fillRect/>
          </a:stretch>
        </p:blipFill>
        <p:spPr>
          <a:xfrm>
            <a:off x="961390" y="1367790"/>
            <a:ext cx="9952355" cy="466915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微软雅黑">
  <a:themeElements>
    <a:clrScheme name="自定义 8">
      <a:dk1>
        <a:sysClr val="windowText" lastClr="000000"/>
      </a:dk1>
      <a:lt1>
        <a:sysClr val="window" lastClr="FFFFFF"/>
      </a:lt1>
      <a:dk2>
        <a:srgbClr val="44546A"/>
      </a:dk2>
      <a:lt2>
        <a:srgbClr val="E7E6E6"/>
      </a:lt2>
      <a:accent1>
        <a:srgbClr val="EA9619"/>
      </a:accent1>
      <a:accent2>
        <a:srgbClr val="3A3838"/>
      </a:accent2>
      <a:accent3>
        <a:srgbClr val="75ACCA"/>
      </a:accent3>
      <a:accent4>
        <a:srgbClr val="BF5A5A"/>
      </a:accent4>
      <a:accent5>
        <a:srgbClr val="4E5C71"/>
      </a:accent5>
      <a:accent6>
        <a:srgbClr val="000000"/>
      </a:accent6>
      <a:hlink>
        <a:srgbClr val="EB7513"/>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微软雅黑 Light" panose="020B0502040204020203" pitchFamily="34" charset="-122"/>
            <a:ea typeface="微软雅黑 Light" panose="020B0502040204020203"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微软雅黑">
  <a:themeElements>
    <a:clrScheme name="自定义 8">
      <a:dk1>
        <a:sysClr val="windowText" lastClr="000000"/>
      </a:dk1>
      <a:lt1>
        <a:sysClr val="window" lastClr="FFFFFF"/>
      </a:lt1>
      <a:dk2>
        <a:srgbClr val="44546A"/>
      </a:dk2>
      <a:lt2>
        <a:srgbClr val="E7E6E6"/>
      </a:lt2>
      <a:accent1>
        <a:srgbClr val="EA9619"/>
      </a:accent1>
      <a:accent2>
        <a:srgbClr val="3A3838"/>
      </a:accent2>
      <a:accent3>
        <a:srgbClr val="75ACCA"/>
      </a:accent3>
      <a:accent4>
        <a:srgbClr val="BF5A5A"/>
      </a:accent4>
      <a:accent5>
        <a:srgbClr val="4E5C71"/>
      </a:accent5>
      <a:accent6>
        <a:srgbClr val="000000"/>
      </a:accent6>
      <a:hlink>
        <a:srgbClr val="EB7513"/>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微软雅黑 Light" panose="020B0502040204020203" pitchFamily="34" charset="-122"/>
            <a:ea typeface="微软雅黑 Light" panose="020B0502040204020203"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30043</Words>
  <Application>WPS Presentation</Application>
  <PresentationFormat>自定义</PresentationFormat>
  <Paragraphs>759</Paragraphs>
  <Slides>52</Slides>
  <Notes>1</Notes>
  <HiddenSlides>0</HiddenSlides>
  <MMClips>0</MMClips>
  <ScaleCrop>false</ScaleCrop>
  <HeadingPairs>
    <vt:vector size="6" baseType="variant">
      <vt:variant>
        <vt:lpstr>已用的字体</vt:lpstr>
      </vt:variant>
      <vt:variant>
        <vt:i4>33</vt:i4>
      </vt:variant>
      <vt:variant>
        <vt:lpstr>主题</vt:lpstr>
      </vt:variant>
      <vt:variant>
        <vt:i4>2</vt:i4>
      </vt:variant>
      <vt:variant>
        <vt:lpstr>幻灯片标题</vt:lpstr>
      </vt:variant>
      <vt:variant>
        <vt:i4>52</vt:i4>
      </vt:variant>
    </vt:vector>
  </HeadingPairs>
  <TitlesOfParts>
    <vt:vector size="87" baseType="lpstr">
      <vt:lpstr>Arial</vt:lpstr>
      <vt:lpstr>SimSun</vt:lpstr>
      <vt:lpstr>Wingdings</vt:lpstr>
      <vt:lpstr>Calibri</vt:lpstr>
      <vt:lpstr>Helvetica Neue</vt:lpstr>
      <vt:lpstr>SimSun</vt:lpstr>
      <vt:lpstr>宋体-简</vt:lpstr>
      <vt:lpstr>微软雅黑 Light</vt:lpstr>
      <vt:lpstr>黑体-简</vt:lpstr>
      <vt:lpstr>Aharoni</vt:lpstr>
      <vt:lpstr>Microsoft YaHei</vt:lpstr>
      <vt:lpstr>黑体</vt:lpstr>
      <vt:lpstr>Century Gothic</vt:lpstr>
      <vt:lpstr>汉仪旗黑</vt:lpstr>
      <vt:lpstr>Arial Unicode MS</vt:lpstr>
      <vt:lpstr>苹方-简</vt:lpstr>
      <vt:lpstr>Thonburi</vt:lpstr>
      <vt:lpstr>SimSun</vt:lpstr>
      <vt:lpstr>HanziPen SC Regular</vt:lpstr>
      <vt:lpstr>Hannotate SC Regular</vt:lpstr>
      <vt:lpstr>Brush Script MT</vt:lpstr>
      <vt:lpstr>Hannotate TC Regular</vt:lpstr>
      <vt:lpstr>LingWai SC</vt:lpstr>
      <vt:lpstr>Xingkai TC Light</vt:lpstr>
      <vt:lpstr>Xingkai SC Light</vt:lpstr>
      <vt:lpstr>Academy Engraved LET</vt:lpstr>
      <vt:lpstr>Apple Chancery</vt:lpstr>
      <vt:lpstr>Yuppy SC</vt:lpstr>
      <vt:lpstr>Baoli TC</vt:lpstr>
      <vt:lpstr>Arial Bold</vt:lpstr>
      <vt:lpstr>Times New Roman</vt:lpstr>
      <vt:lpstr>monospace</vt:lpstr>
      <vt:lpstr>Times New Roman Regular</vt:lpstr>
      <vt:lpstr>微软雅黑</vt:lpstr>
      <vt:lpstr>1_微软雅黑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杨桉楠</dc:creator>
  <cp:lastModifiedBy>akhilmatta</cp:lastModifiedBy>
  <cp:revision>87</cp:revision>
  <dcterms:created xsi:type="dcterms:W3CDTF">2022-06-22T17:26:15Z</dcterms:created>
  <dcterms:modified xsi:type="dcterms:W3CDTF">2022-06-22T17:26:15Z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1033-4.1.0.7501</vt:lpwstr>
  </property>
  <property fmtid="{D5CDD505-2E9C-101B-9397-08002B2CF9AE}" pid="3" name="ICV">
    <vt:lpwstr>307F0D73CDA34A5C8A6903D3C7ADD6AD</vt:lpwstr>
  </property>
</Properties>
</file>